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sldIdLst>
    <p:sldId id="293" r:id="rId2"/>
    <p:sldId id="2147470985" r:id="rId3"/>
    <p:sldId id="2147471452" r:id="rId4"/>
    <p:sldId id="2147471455" r:id="rId5"/>
    <p:sldId id="2147472444" r:id="rId6"/>
    <p:sldId id="2147472446" r:id="rId7"/>
    <p:sldId id="2147472447" r:id="rId8"/>
    <p:sldId id="2147472448" r:id="rId9"/>
    <p:sldId id="2147471176" r:id="rId10"/>
    <p:sldId id="2147472456" r:id="rId11"/>
    <p:sldId id="2305" r:id="rId12"/>
    <p:sldId id="2147472452" r:id="rId13"/>
    <p:sldId id="2147472457" r:id="rId14"/>
    <p:sldId id="2147472453" r:id="rId15"/>
    <p:sldId id="2147472454" r:id="rId16"/>
    <p:sldId id="2147472455" r:id="rId17"/>
    <p:sldId id="2147472460" r:id="rId18"/>
    <p:sldId id="2147472449" r:id="rId19"/>
    <p:sldId id="2147472458" r:id="rId20"/>
    <p:sldId id="214747243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2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823E0-AE72-70E3-E7D6-E763129FF224}" v="109" dt="2026-01-14T02:35:23.491"/>
    <p1510:client id="{18ECBDB0-7EED-1015-9E6E-596E64575229}" v="520" dt="2026-01-14T21:13:49.384"/>
    <p1510:client id="{2AEF2DAD-A3D6-3E58-91C6-C99AE29EC2BB}" v="7" dt="2026-01-14T09:47:17.263"/>
    <p1510:client id="{2DDCFB5B-706C-EF34-AD02-4F28210E6220}" v="923" dt="2026-01-15T01:42:48.210"/>
    <p1510:client id="{6ACD6D32-AC1C-761B-5F9A-79898F79A8DE}" v="314" dt="2026-01-14T05:17:07.693"/>
    <p1510:client id="{6CEF4A6B-3E84-6AF3-A116-3CDA35D69606}" v="1" dt="2026-01-15T22:56:45.297"/>
    <p1510:client id="{82B453F7-9FE7-60BC-E716-D1815A575D80}" v="51" dt="2026-01-14T02:35:24.108"/>
    <p1510:client id="{87FB0208-F17A-AE03-C35F-A1EBC3AA0452}" v="626" dt="2026-01-14T22:50:41.820"/>
    <p1510:client id="{955EECD4-D2FC-85D7-9FB6-9A1A663BB6DA}" v="368" dt="2026-01-14T05:44:39.639"/>
    <p1510:client id="{A05206F3-B0A2-92D7-5852-83390DEEE4B5}" v="3" dt="2026-01-14T15:31:10.107"/>
    <p1510:client id="{A51BAB60-CD9A-F86C-B29A-E3E81350F6DB}" v="3242" dt="2026-01-14T19:06:09.393"/>
    <p1510:client id="{B278CB60-C376-CEEA-DA9B-AA047B2DAEF4}" v="182" dt="2026-01-14T20:21:50.854"/>
    <p1510:client id="{B6950475-C840-DD9C-F217-FD166E56F91A}" v="174" dt="2026-01-14T01:45:06.023"/>
    <p1510:client id="{C1A3456F-E9AE-DDAD-3498-659865879AC8}" v="143" dt="2026-01-14T21:03:01.845"/>
    <p1510:client id="{C3442C03-14AC-C411-C28B-3184258CFFE1}" v="1002" dt="2026-01-14T09:33:40.937"/>
    <p1510:client id="{C949ADE1-7A07-700E-A619-6743F19714E2}" v="179" dt="2026-01-14T03:32:37.608"/>
    <p1510:client id="{D2008250-D6ED-3B45-A1E3-6A39BC966AF3}" v="341" dt="2026-01-14T04:39:20.048"/>
    <p1510:client id="{D286C96A-E6DF-D1CB-57F9-AEF84511D696}" v="203" dt="2026-01-14T04:12:47.464"/>
    <p1510:client id="{F45D24D4-71A8-79AA-B0D7-F1B6492C3612}" v="4" dt="2026-01-14T15:54:36.516"/>
    <p1510:client id="{FEC9B035-4C71-6FB7-5A41-1C5377D9FCA1}" v="311" dt="2026-01-14T06:21:24.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ed Azmi Alkurd" userId="S::kalkurd@gmu.edu::d8a8490c-4d79-451d-b1ff-270e6eecfde3" providerId="AD" clId="Web-{6CEF4A6B-3E84-6AF3-A116-3CDA35D69606}"/>
    <pc:docChg chg="modSld">
      <pc:chgData name="Khaled Azmi Alkurd" userId="S::kalkurd@gmu.edu::d8a8490c-4d79-451d-b1ff-270e6eecfde3" providerId="AD" clId="Web-{6CEF4A6B-3E84-6AF3-A116-3CDA35D69606}" dt="2026-01-15T22:56:45.297" v="0"/>
      <pc:docMkLst>
        <pc:docMk/>
      </pc:docMkLst>
      <pc:sldChg chg="mod modShow">
        <pc:chgData name="Khaled Azmi Alkurd" userId="S::kalkurd@gmu.edu::d8a8490c-4d79-451d-b1ff-270e6eecfde3" providerId="AD" clId="Web-{6CEF4A6B-3E84-6AF3-A116-3CDA35D69606}" dt="2026-01-15T22:56:45.297" v="0"/>
        <pc:sldMkLst>
          <pc:docMk/>
          <pc:sldMk cId="2951824226" sldId="214747245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B8F73-C90C-457F-8A60-ADA491B5758F}" type="datetimeFigureOut">
              <a:t>1/15/2026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DE8EB-D8FD-45B4-B835-E0178FFBD4F6}" type="slidenum">
              <a:t>‹#›</a:t>
            </a:fld>
            <a:endParaRPr lang="en-US"/>
          </a:p>
        </p:txBody>
      </p:sp>
    </p:spTree>
    <p:extLst>
      <p:ext uri="{BB962C8B-B14F-4D97-AF65-F5344CB8AC3E}">
        <p14:creationId xmlns:p14="http://schemas.microsoft.com/office/powerpoint/2010/main" val="2864955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170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63DEF-D6EA-C39D-8D03-8887DF393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CA640-6A20-8B48-AB00-CC403BCB1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23C58-8F1F-6E70-6535-BC2CF2AFB4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6C813B-C134-72B9-D940-70C56666026B}"/>
              </a:ext>
            </a:extLst>
          </p:cNvPr>
          <p:cNvSpPr>
            <a:spLocks noGrp="1"/>
          </p:cNvSpPr>
          <p:nvPr>
            <p:ph type="sldNum" sz="quarter" idx="5"/>
          </p:nvPr>
        </p:nvSpPr>
        <p:spPr/>
        <p:txBody>
          <a:bodyPr/>
          <a:lstStyle/>
          <a:p>
            <a:fld id="{CF1CD82C-8186-9E41-8B8B-F66E4066A413}" type="slidenum">
              <a:rPr lang="en-DK" smtClean="0"/>
              <a:pPr/>
              <a:t>14</a:t>
            </a:fld>
            <a:endParaRPr lang="en-DK"/>
          </a:p>
        </p:txBody>
      </p:sp>
    </p:spTree>
    <p:extLst>
      <p:ext uri="{BB962C8B-B14F-4D97-AF65-F5344CB8AC3E}">
        <p14:creationId xmlns:p14="http://schemas.microsoft.com/office/powerpoint/2010/main" val="2175315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Pranavi</a:t>
            </a:r>
          </a:p>
        </p:txBody>
      </p:sp>
      <p:sp>
        <p:nvSpPr>
          <p:cNvPr id="4" name="Slide Number Placeholder 3"/>
          <p:cNvSpPr>
            <a:spLocks noGrp="1"/>
          </p:cNvSpPr>
          <p:nvPr>
            <p:ph type="sldNum" sz="quarter" idx="5"/>
          </p:nvPr>
        </p:nvSpPr>
        <p:spPr/>
        <p:txBody>
          <a:bodyPr/>
          <a:lstStyle/>
          <a:p>
            <a:fld id="{B6EDE8EB-D8FD-45B4-B835-E0178FFBD4F6}" type="slidenum">
              <a:rPr lang="en-US"/>
              <a:t>15</a:t>
            </a:fld>
            <a:endParaRPr lang="en-US"/>
          </a:p>
        </p:txBody>
      </p:sp>
    </p:spTree>
    <p:extLst>
      <p:ext uri="{BB962C8B-B14F-4D97-AF65-F5344CB8AC3E}">
        <p14:creationId xmlns:p14="http://schemas.microsoft.com/office/powerpoint/2010/main" val="1988292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F5BF6-12DE-F3C9-CDC5-551E73ACE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88AB0-FA70-26A2-D332-687745B50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06A860-0EF6-C619-6FB0-5607119DC342}"/>
              </a:ext>
            </a:extLst>
          </p:cNvPr>
          <p:cNvSpPr>
            <a:spLocks noGrp="1"/>
          </p:cNvSpPr>
          <p:nvPr>
            <p:ph type="body" idx="1"/>
          </p:nvPr>
        </p:nvSpPr>
        <p:spPr/>
        <p:txBody>
          <a:bodyPr/>
          <a:lstStyle/>
          <a:p>
            <a:r>
              <a:rPr lang="en-US">
                <a:ea typeface="Calibri"/>
                <a:cs typeface="Calibri"/>
              </a:rPr>
              <a:t>Pranavi </a:t>
            </a:r>
            <a:endParaRPr lang="en-US"/>
          </a:p>
        </p:txBody>
      </p:sp>
      <p:sp>
        <p:nvSpPr>
          <p:cNvPr id="4" name="Slide Number Placeholder 3">
            <a:extLst>
              <a:ext uri="{FF2B5EF4-FFF2-40B4-BE49-F238E27FC236}">
                <a16:creationId xmlns:a16="http://schemas.microsoft.com/office/drawing/2014/main" id="{3FDEE827-EE8F-A30C-EA77-C9EC87687AB1}"/>
              </a:ext>
            </a:extLst>
          </p:cNvPr>
          <p:cNvSpPr>
            <a:spLocks noGrp="1"/>
          </p:cNvSpPr>
          <p:nvPr>
            <p:ph type="sldNum" sz="quarter" idx="5"/>
          </p:nvPr>
        </p:nvSpPr>
        <p:spPr/>
        <p:txBody>
          <a:bodyPr/>
          <a:lstStyle/>
          <a:p>
            <a:fld id="{CF1CD82C-8186-9E41-8B8B-F66E4066A413}" type="slidenum">
              <a:rPr lang="en-DK" smtClean="0"/>
              <a:pPr/>
              <a:t>16</a:t>
            </a:fld>
            <a:endParaRPr lang="en-DK"/>
          </a:p>
        </p:txBody>
      </p:sp>
    </p:spTree>
    <p:extLst>
      <p:ext uri="{BB962C8B-B14F-4D97-AF65-F5344CB8AC3E}">
        <p14:creationId xmlns:p14="http://schemas.microsoft.com/office/powerpoint/2010/main" val="374301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Pranavi</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B6EDE8EB-D8FD-45B4-B835-E0178FFBD4F6}" type="slidenum">
              <a:rPr lang="en-US"/>
              <a:t>18</a:t>
            </a:fld>
            <a:endParaRPr lang="en-US"/>
          </a:p>
        </p:txBody>
      </p:sp>
    </p:spTree>
    <p:extLst>
      <p:ext uri="{BB962C8B-B14F-4D97-AF65-F5344CB8AC3E}">
        <p14:creationId xmlns:p14="http://schemas.microsoft.com/office/powerpoint/2010/main" val="154849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B158E-AD4B-DE0D-1637-42FA58701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A3CE27-2AA7-DF4D-1BE1-BB1BC55117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5816A-366E-6CF8-81EC-B547063D0618}"/>
              </a:ext>
            </a:extLst>
          </p:cNvPr>
          <p:cNvSpPr>
            <a:spLocks noGrp="1"/>
          </p:cNvSpPr>
          <p:nvPr>
            <p:ph type="body" idx="1"/>
          </p:nvPr>
        </p:nvSpPr>
        <p:spPr/>
        <p:txBody>
          <a:bodyPr/>
          <a:lstStyle/>
          <a:p>
            <a:r>
              <a:rPr lang="en-US">
                <a:ea typeface="Calibri"/>
                <a:cs typeface="Calibri"/>
              </a:rPr>
              <a:t>Pranavi</a:t>
            </a:r>
          </a:p>
          <a:p>
            <a:endParaRPr lang="en-US">
              <a:ea typeface="Calibri"/>
              <a:cs typeface="Calibri"/>
            </a:endParaRPr>
          </a:p>
        </p:txBody>
      </p:sp>
      <p:sp>
        <p:nvSpPr>
          <p:cNvPr id="4" name="Slide Number Placeholder 3">
            <a:extLst>
              <a:ext uri="{FF2B5EF4-FFF2-40B4-BE49-F238E27FC236}">
                <a16:creationId xmlns:a16="http://schemas.microsoft.com/office/drawing/2014/main" id="{228589F2-06AB-78DD-9F18-CB981CDD6B6C}"/>
              </a:ext>
            </a:extLst>
          </p:cNvPr>
          <p:cNvSpPr>
            <a:spLocks noGrp="1"/>
          </p:cNvSpPr>
          <p:nvPr>
            <p:ph type="sldNum" sz="quarter" idx="5"/>
          </p:nvPr>
        </p:nvSpPr>
        <p:spPr/>
        <p:txBody>
          <a:bodyPr/>
          <a:lstStyle/>
          <a:p>
            <a:fld id="{B6EDE8EB-D8FD-45B4-B835-E0178FFBD4F6}" type="slidenum">
              <a:rPr lang="en-US"/>
              <a:t>19</a:t>
            </a:fld>
            <a:endParaRPr lang="en-US"/>
          </a:p>
        </p:txBody>
      </p:sp>
    </p:spTree>
    <p:extLst>
      <p:ext uri="{BB962C8B-B14F-4D97-AF65-F5344CB8AC3E}">
        <p14:creationId xmlns:p14="http://schemas.microsoft.com/office/powerpoint/2010/main" val="79652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522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1CD82C-8186-9E41-8B8B-F66E4066A413}" type="slidenum">
              <a:rPr lang="en-DK" smtClean="0"/>
              <a:pPr/>
              <a:t>2</a:t>
            </a:fld>
            <a:endParaRPr lang="en-DK"/>
          </a:p>
        </p:txBody>
      </p:sp>
    </p:spTree>
    <p:extLst>
      <p:ext uri="{BB962C8B-B14F-4D97-AF65-F5344CB8AC3E}">
        <p14:creationId xmlns:p14="http://schemas.microsoft.com/office/powerpoint/2010/main" val="928709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CF3B2-C5DE-9B1E-1C97-9B20CB76D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911F4-5541-F1CC-47B2-C2E3E6140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F1891-4927-90F9-8B3D-47641DC19C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C0967D-36C2-806A-DE50-24EC0FC625CC}"/>
              </a:ext>
            </a:extLst>
          </p:cNvPr>
          <p:cNvSpPr>
            <a:spLocks noGrp="1"/>
          </p:cNvSpPr>
          <p:nvPr>
            <p:ph type="sldNum" sz="quarter" idx="5"/>
          </p:nvPr>
        </p:nvSpPr>
        <p:spPr/>
        <p:txBody>
          <a:bodyPr/>
          <a:lstStyle/>
          <a:p>
            <a:fld id="{CF1CD82C-8186-9E41-8B8B-F66E4066A413}" type="slidenum">
              <a:rPr lang="en-DK" smtClean="0"/>
              <a:pPr/>
              <a:t>4</a:t>
            </a:fld>
            <a:endParaRPr lang="en-DK"/>
          </a:p>
        </p:txBody>
      </p:sp>
    </p:spTree>
    <p:extLst>
      <p:ext uri="{BB962C8B-B14F-4D97-AF65-F5344CB8AC3E}">
        <p14:creationId xmlns:p14="http://schemas.microsoft.com/office/powerpoint/2010/main" val="2754951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Mariam - </a:t>
            </a:r>
          </a:p>
          <a:p>
            <a:endParaRPr lang="en-US">
              <a:ea typeface="Calibri"/>
              <a:cs typeface="Calibri"/>
            </a:endParaRPr>
          </a:p>
          <a:p>
            <a:r>
              <a:rPr lang="en-US">
                <a:ea typeface="Calibri"/>
                <a:cs typeface="Calibri"/>
              </a:rPr>
              <a:t>Over the past six years, the federal government has distributed approximately $8.58 T in financial assistance to almost 182,000 recipients across the country.</a:t>
            </a:r>
          </a:p>
          <a:p>
            <a:r>
              <a:rPr lang="en-US"/>
              <a:t>But here's what's striking - this map shows funding isn't distributed evenly. Half of all federal assistance - $4.37 trillion - flows to just 10 states. California alone receives over $1 trillion, which is 12% of all federal funding.</a:t>
            </a:r>
          </a:p>
          <a:p>
            <a:endParaRPr lang="en-US">
              <a:ea typeface="Calibri"/>
              <a:cs typeface="Calibri"/>
            </a:endParaRPr>
          </a:p>
          <a:p>
            <a:r>
              <a:rPr lang="en-US"/>
              <a:t>Now, when we look at this map, we can see exactly where the money lands. The darker blue states are receiving the most funding. But here's the critical question..." -pause- "...you can see where the money goes, but can you trust who receives it</a:t>
            </a:r>
          </a:p>
        </p:txBody>
      </p:sp>
      <p:sp>
        <p:nvSpPr>
          <p:cNvPr id="4" name="Slide Number Placeholder 3"/>
          <p:cNvSpPr>
            <a:spLocks noGrp="1"/>
          </p:cNvSpPr>
          <p:nvPr>
            <p:ph type="sldNum" sz="quarter" idx="5"/>
          </p:nvPr>
        </p:nvSpPr>
        <p:spPr/>
        <p:txBody>
          <a:bodyPr/>
          <a:lstStyle/>
          <a:p>
            <a:fld id="{B6EDE8EB-D8FD-45B4-B835-E0178FFBD4F6}" type="slidenum">
              <a:rPr lang="en-US"/>
              <a:t>5</a:t>
            </a:fld>
            <a:endParaRPr lang="en-US"/>
          </a:p>
        </p:txBody>
      </p:sp>
    </p:spTree>
    <p:extLst>
      <p:ext uri="{BB962C8B-B14F-4D97-AF65-F5344CB8AC3E}">
        <p14:creationId xmlns:p14="http://schemas.microsoft.com/office/powerpoint/2010/main" val="91701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Mariam - </a:t>
            </a:r>
          </a:p>
          <a:p>
            <a:r>
              <a:rPr lang="en-US"/>
              <a:t>Now let's look at what happened to federal spending over the past six years. In 2021, at the height of COVID, federal assistance hit an all-time high of $2.04 trillion - that's the spike you see here. PPP loans, CARES Act funding, enhanced unemployment - money was flowing out at unprecedented speed. By 2022, spending stabilized at around $1.4 trillion, and it's stayed flat through 2024.</a:t>
            </a:r>
            <a:endParaRPr lang="en-US">
              <a:ea typeface="Calibri"/>
              <a:cs typeface="Calibri"/>
            </a:endParaRPr>
          </a:p>
          <a:p>
            <a:endParaRPr lang="en-US">
              <a:ea typeface="Calibri"/>
              <a:cs typeface="Calibri"/>
            </a:endParaRPr>
          </a:p>
          <a:p>
            <a:r>
              <a:rPr lang="en-US"/>
              <a:t>But here's what should concern every taxpayer …"spending increased 76% in just five years. The federal government nearly doubled the baseline of assistance it provides"</a:t>
            </a:r>
            <a:endParaRPr lang="en-US">
              <a:ea typeface="Calibri"/>
              <a:cs typeface="Calibri"/>
            </a:endParaRPr>
          </a:p>
          <a:p>
            <a:endParaRPr lang="en-US">
              <a:ea typeface="Calibri"/>
              <a:cs typeface="Calibri"/>
            </a:endParaRPr>
          </a:p>
          <a:p>
            <a:r>
              <a:rPr lang="en-US">
                <a:ea typeface="Calibri"/>
                <a:cs typeface="Calibri"/>
              </a:rPr>
              <a:t>Gap: </a:t>
            </a:r>
            <a:r>
              <a:rPr lang="en-US"/>
              <a:t>But oversight? The accountability systems? They didn't change at all. We're still using the same frameworks, the same controls, the same manual processes that existed when spending was half this amount.</a:t>
            </a:r>
            <a:endParaRPr lang="en-US">
              <a:ea typeface="Calibri"/>
              <a:cs typeface="Calibri"/>
            </a:endParaRPr>
          </a:p>
          <a:p>
            <a:endParaRPr lang="en-US">
              <a:ea typeface="Calibri"/>
              <a:cs typeface="Calibri"/>
            </a:endParaRPr>
          </a:p>
          <a:p>
            <a:r>
              <a:rPr lang="en-US">
                <a:ea typeface="Calibri"/>
                <a:cs typeface="Calibri"/>
              </a:rPr>
              <a:t>Implication: </a:t>
            </a:r>
            <a:r>
              <a:rPr lang="en-US"/>
              <a:t>During COVID, agencies had to move fast - speed over scrutiny. Billions went out the door in weeks. And now, years later, we're still finding entities that received massive funding despite having documented control failures</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6EDE8EB-D8FD-45B4-B835-E0178FFBD4F6}" type="slidenum">
              <a:rPr lang="en-US"/>
              <a:t>6</a:t>
            </a:fld>
            <a:endParaRPr lang="en-US"/>
          </a:p>
        </p:txBody>
      </p:sp>
    </p:spTree>
    <p:extLst>
      <p:ext uri="{BB962C8B-B14F-4D97-AF65-F5344CB8AC3E}">
        <p14:creationId xmlns:p14="http://schemas.microsoft.com/office/powerpoint/2010/main" val="15077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Mariam</a:t>
            </a:r>
          </a:p>
          <a:p>
            <a:endParaRPr lang="en-US">
              <a:ea typeface="Calibri"/>
              <a:cs typeface="Calibri"/>
            </a:endParaRPr>
          </a:p>
          <a:p>
            <a:r>
              <a:rPr lang="en-US">
                <a:ea typeface="Calibri"/>
                <a:cs typeface="Calibri"/>
              </a:rPr>
              <a:t>Transition - </a:t>
            </a:r>
            <a:r>
              <a:rPr lang="en-US"/>
              <a:t>"Now let's look at where all this money is concentrated by agency."</a:t>
            </a:r>
          </a:p>
          <a:p>
            <a:endParaRPr lang="en-US"/>
          </a:p>
          <a:p>
            <a:r>
              <a:rPr lang="en-US"/>
              <a:t>Just 10 agencies are responsible for 92% of all federal financial assistance to recipients nationwide. That's $7.9 trillion out of $8.58 trillion. But it's even more concentrated than that." </a:t>
            </a:r>
          </a:p>
          <a:p>
            <a:r>
              <a:rPr lang="en-US"/>
              <a:t>The Department of Health and Human Services alone manages $3.58 trillion - that's 42% of all federal funding. HHS is nearly half of all federal assistance."</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"When you add USDA - the Department of Agriculture - these two agencies control 67% of federal dollars. Two-thirds of all taxpayer money flows through just two agencies."</a:t>
            </a:r>
            <a:endParaRPr lang="en-US">
              <a:ea typeface="Calibri" panose="020F0502020204030204"/>
              <a:cs typeface="Calibri" panose="020F0502020204030204"/>
            </a:endParaRPr>
          </a:p>
          <a:p>
            <a:r>
              <a:rPr lang="en-US"/>
              <a:t>You can see it in this pie chart - the top 10 are the blue segments representing 92% of funding. That tiny sliver? That's 33 other federal agencies sharing just 8% - $670 billion."</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ea typeface="Calibri" panose="020F0502020204030204"/>
                <a:cs typeface="Calibri" panose="020F0502020204030204"/>
              </a:rPr>
              <a:t>Implication: </a:t>
            </a:r>
            <a:r>
              <a:rPr lang="en-US"/>
              <a:t>Here's why this matters..." [pause, gesture to bottom callout] "...67% of federal dollars flow through just two agencies. So the question becomes: who's watching where it goes?"</a:t>
            </a:r>
            <a:endParaRPr lang="en-US">
              <a:ea typeface="Calibri" panose="020F0502020204030204"/>
              <a:cs typeface="Calibri" panose="020F0502020204030204"/>
            </a:endParaRPr>
          </a:p>
          <a:p>
            <a:r>
              <a:rPr lang="en-US"/>
              <a:t>Set up the concern: "When funding is this concentrated, accountability failures at HHS or USDA don't just affect one program - they affect trillions in taxpayer dollars."</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B6EDE8EB-D8FD-45B4-B835-E0178FFBD4F6}" type="slidenum">
              <a:rPr lang="en-US"/>
              <a:t>7</a:t>
            </a:fld>
            <a:endParaRPr lang="en-US"/>
          </a:p>
        </p:txBody>
      </p:sp>
    </p:spTree>
    <p:extLst>
      <p:ext uri="{BB962C8B-B14F-4D97-AF65-F5344CB8AC3E}">
        <p14:creationId xmlns:p14="http://schemas.microsoft.com/office/powerpoint/2010/main" val="161184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did we take this approach? We combined federal standards with machine learning to create a transparent, defensible score.</a:t>
            </a:r>
          </a:p>
        </p:txBody>
      </p:sp>
      <p:sp>
        <p:nvSpPr>
          <p:cNvPr id="4" name="Slide Number Placeholder 3"/>
          <p:cNvSpPr>
            <a:spLocks noGrp="1"/>
          </p:cNvSpPr>
          <p:nvPr>
            <p:ph type="sldNum" sz="quarter" idx="5"/>
          </p:nvPr>
        </p:nvSpPr>
        <p:spPr/>
        <p:txBody>
          <a:bodyPr/>
          <a:lstStyle/>
          <a:p>
            <a:fld id="{B6EDE8EB-D8FD-45B4-B835-E0178FFBD4F6}" type="slidenum">
              <a:rPr lang="en-US"/>
              <a:t>10</a:t>
            </a:fld>
            <a:endParaRPr lang="en-US"/>
          </a:p>
        </p:txBody>
      </p:sp>
    </p:spTree>
    <p:extLst>
      <p:ext uri="{BB962C8B-B14F-4D97-AF65-F5344CB8AC3E}">
        <p14:creationId xmlns:p14="http://schemas.microsoft.com/office/powerpoint/2010/main" val="723248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a:cs typeface="Calibri"/>
              </a:rPr>
              <a:t>Mariam</a:t>
            </a:r>
          </a:p>
          <a:p>
            <a:endParaRPr lang="en-GB">
              <a:ea typeface="Calibri"/>
              <a:cs typeface="Calibri"/>
            </a:endParaRPr>
          </a:p>
          <a:p>
            <a:r>
              <a:rPr lang="en-GB"/>
              <a:t>"Now here's where our analysis reveals something shocking." "$1.09 trillion in taxpayer dollars went to high-risk entities - recipients that auditors flagged for repeated failures. Green dot - Compare that to low-risk entities - those with clean audit histories and proven track records. They received just $372 billion." High-risk entities are getting three times more money than low-risk entities. Let me say that again: entities that auditors repeatedly flagged for control failures, material weaknesses, and questioned costs are receiving three times more federal funding than entities with clean records.</a:t>
            </a:r>
            <a:endParaRPr lang="en-GB">
              <a:ea typeface="Calibri"/>
              <a:cs typeface="Calibri"/>
            </a:endParaRPr>
          </a:p>
          <a:p>
            <a:r>
              <a:rPr lang="en-GB"/>
              <a:t>82%  went to entities in the high or moderate risk categories. Only 18% went to proven, low-risk recipients."</a:t>
            </a:r>
          </a:p>
          <a:p>
            <a:endParaRPr lang="en-GB">
              <a:ea typeface="Calibri"/>
              <a:cs typeface="Calibri"/>
            </a:endParaRPr>
          </a:p>
          <a:p>
            <a:r>
              <a:rPr lang="en-GB">
                <a:ea typeface="Calibri"/>
                <a:cs typeface="Calibri"/>
              </a:rPr>
              <a:t>The point - </a:t>
            </a:r>
            <a:r>
              <a:rPr lang="en-GB"/>
              <a:t>"This is the paradox at the heart of federal accountability. In theory, audit findings should be red flags. They should trigger enhanced scrutiny, reduced funding, or corrective action requirements."</a:t>
            </a:r>
          </a:p>
          <a:p>
            <a:endParaRPr lang="en-GB">
              <a:ea typeface="Calibri"/>
              <a:cs typeface="Calibri"/>
            </a:endParaRPr>
          </a:p>
          <a:p>
            <a:r>
              <a:rPr lang="en-GB"/>
              <a:t>"But in practice? Audit failures don't stop the money. There's no consequence for poor controls. No incentive for improvement. The system is actually rewarding risk instead of punishing it."</a:t>
            </a:r>
            <a:endParaRPr lang="en-GB">
              <a:ea typeface="Calibri" panose="020F0502020204030204"/>
              <a:cs typeface="Calibri" panose="020F0502020204030204"/>
            </a:endParaRPr>
          </a:p>
          <a:p>
            <a:endParaRPr lang="en-GB">
              <a:ea typeface="Calibri" panose="020F0502020204030204"/>
              <a:cs typeface="Calibri" panose="020F0502020204030204"/>
            </a:endParaRPr>
          </a:p>
          <a:p>
            <a:r>
              <a:rPr lang="en-GB"/>
              <a:t>We're tracking 42,222 audited entities that received $2.06 trillion in federal funding over this period. This isn't a small sample - this is comprehensive."</a:t>
            </a:r>
          </a:p>
          <a:p>
            <a:r>
              <a:rPr lang="en-GB"/>
              <a:t>The distribution: "The chart shows it clearly - the number of recipients is fairly distributed across risk tiers. But the funding? Massively skewed toward high-risk entities."</a:t>
            </a:r>
            <a:endParaRPr lang="en-GB">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5392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41C65-6AAA-DBDD-E0D9-EAE377D7C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6805C-23D5-AE91-7995-6C7433CF6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960B8-ADAD-6736-F980-CF70ECFAB4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8C2D0D-2EBD-B9AA-E14A-7FC690F61E71}"/>
              </a:ext>
            </a:extLst>
          </p:cNvPr>
          <p:cNvSpPr>
            <a:spLocks noGrp="1"/>
          </p:cNvSpPr>
          <p:nvPr>
            <p:ph type="sldNum" sz="quarter" idx="5"/>
          </p:nvPr>
        </p:nvSpPr>
        <p:spPr/>
        <p:txBody>
          <a:bodyPr/>
          <a:lstStyle/>
          <a:p>
            <a:fld id="{CF1CD82C-8186-9E41-8B8B-F66E4066A413}" type="slidenum">
              <a:rPr lang="en-DK" smtClean="0"/>
              <a:pPr/>
              <a:t>13</a:t>
            </a:fld>
            <a:endParaRPr lang="en-DK"/>
          </a:p>
        </p:txBody>
      </p:sp>
    </p:spTree>
    <p:extLst>
      <p:ext uri="{BB962C8B-B14F-4D97-AF65-F5344CB8AC3E}">
        <p14:creationId xmlns:p14="http://schemas.microsoft.com/office/powerpoint/2010/main" val="200396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1/15/2026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1/15/2026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1/15/2026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sp>
        <p:nvSpPr>
          <p:cNvPr id="2" name="1. On-page tracker">
            <a:extLst>
              <a:ext uri="{FF2B5EF4-FFF2-40B4-BE49-F238E27FC236}">
                <a16:creationId xmlns:a16="http://schemas.microsoft.com/office/drawing/2014/main" id="{251045C4-024B-CA7B-E270-32B5FE04C1F7}"/>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a:t>Section marker</a:t>
            </a:r>
          </a:p>
        </p:txBody>
      </p:sp>
    </p:spTree>
    <p:extLst>
      <p:ext uri="{BB962C8B-B14F-4D97-AF65-F5344CB8AC3E}">
        <p14:creationId xmlns:p14="http://schemas.microsoft.com/office/powerpoint/2010/main" val="10305767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1"/>
            </p:custDataLst>
          </p:nvPr>
        </p:nvSpPr>
        <p:spPr>
          <a:xfrm>
            <a:off x="554736" y="355092"/>
            <a:ext cx="11082528" cy="731520"/>
          </a:xfrm>
          <a:solidFill>
            <a:schemeClr val="bg1"/>
          </a:solidFill>
        </p:spPr>
        <p:txBody>
          <a:bodyPr vert="horz"/>
          <a:lstStyle>
            <a:lvl1pPr>
              <a:defRPr>
                <a:solidFill>
                  <a:schemeClr val="tx1"/>
                </a:solidFill>
              </a:defRPr>
            </a:lvl1pPr>
          </a:lstStyle>
          <a:p>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2"/>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a:t>Section marker</a:t>
            </a:r>
          </a:p>
        </p:txBody>
      </p:sp>
    </p:spTree>
    <p:extLst>
      <p:ext uri="{BB962C8B-B14F-4D97-AF65-F5344CB8AC3E}">
        <p14:creationId xmlns:p14="http://schemas.microsoft.com/office/powerpoint/2010/main" val="35615376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a:t>Section marker</a:t>
            </a:r>
          </a:p>
        </p:txBody>
      </p:sp>
    </p:spTree>
    <p:extLst>
      <p:ext uri="{BB962C8B-B14F-4D97-AF65-F5344CB8AC3E}">
        <p14:creationId xmlns:p14="http://schemas.microsoft.com/office/powerpoint/2010/main" val="429101389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Frontpage dark">
    <p:bg>
      <p:bgPr>
        <a:solidFill>
          <a:schemeClr val="accent1"/>
        </a:solidFill>
        <a:effectLst/>
      </p:bgPr>
    </p:bg>
    <p:spTree>
      <p:nvGrpSpPr>
        <p:cNvPr id="1" name=""/>
        <p:cNvGrpSpPr/>
        <p:nvPr/>
      </p:nvGrpSpPr>
      <p:grpSpPr>
        <a:xfrm>
          <a:off x="0" y="0"/>
          <a:ext cx="0" cy="0"/>
          <a:chOff x="0" y="0"/>
          <a:chExt cx="0" cy="0"/>
        </a:xfrm>
      </p:grpSpPr>
      <p:sp>
        <p:nvSpPr>
          <p:cNvPr id="8" name="Rectangle 7" hidden="1">
            <a:extLst>
              <a:ext uri="{FF2B5EF4-FFF2-40B4-BE49-F238E27FC236}">
                <a16:creationId xmlns:a16="http://schemas.microsoft.com/office/drawing/2014/main" id="{C54CE3BD-55D7-42CB-8D9D-17E2A0D74581}"/>
              </a:ext>
            </a:extLst>
          </p:cNvPr>
          <p:cNvSpPr/>
          <p:nvPr>
            <p:custDataLst>
              <p:tags r:id="rId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2"/>
            </p:custDataLst>
          </p:nvPr>
        </p:nvSpPr>
        <p:spPr>
          <a:xfrm>
            <a:off x="551942" y="326582"/>
            <a:ext cx="1998218" cy="1045018"/>
          </a:xfrm>
          <a:prstGeom prst="rect">
            <a:avLst/>
          </a:prstGeom>
        </p:spPr>
        <p:txBody>
          <a:bodyPr>
            <a:noAutofit/>
          </a:bodyPr>
          <a:lstStyle>
            <a:lvl1pPr algn="ctr">
              <a:defRPr sz="1200">
                <a:solidFill>
                  <a:schemeClr val="bg1"/>
                </a:solidFill>
              </a:defRPr>
            </a:lvl1pPr>
          </a:lstStyle>
          <a:p>
            <a:r>
              <a:rPr lang="en-US"/>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3"/>
            </p:custDataLst>
          </p:nvPr>
        </p:nvSpPr>
        <p:spPr>
          <a:xfrm>
            <a:off x="554736" y="4510168"/>
            <a:ext cx="6255258" cy="215444"/>
          </a:xfrm>
          <a:prstGeom prst="rect">
            <a:avLst/>
          </a:prstGeom>
          <a:noFill/>
        </p:spPr>
        <p:txBody>
          <a:bodyPr wrap="square">
            <a:noAutofit/>
          </a:bodyPr>
          <a:lstStyle>
            <a:lvl1pPr>
              <a:buNone/>
              <a:defRPr sz="1400">
                <a:solidFill>
                  <a:schemeClr val="bg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4"/>
            </p:custDataLst>
          </p:nvPr>
        </p:nvSpPr>
        <p:spPr>
          <a:xfrm>
            <a:off x="551942" y="4092559"/>
            <a:ext cx="6255258" cy="307777"/>
          </a:xfrm>
          <a:prstGeom prst="rect">
            <a:avLst/>
          </a:prstGeom>
          <a:noFill/>
        </p:spPr>
        <p:txBody>
          <a:bodyPr wrap="square">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5"/>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bg1"/>
                </a:solidFill>
              </a:defRPr>
            </a:lvl1pPr>
          </a:lstStyle>
          <a:p>
            <a:r>
              <a:rPr lang="en-US"/>
              <a:t>Click to change Master title style</a:t>
            </a:r>
          </a:p>
        </p:txBody>
      </p:sp>
    </p:spTree>
    <p:extLst>
      <p:ext uri="{BB962C8B-B14F-4D97-AF65-F5344CB8AC3E}">
        <p14:creationId xmlns:p14="http://schemas.microsoft.com/office/powerpoint/2010/main" val="1215306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8" name="5. Source" hidden="1">
            <a:extLst>
              <a:ext uri="{FF2B5EF4-FFF2-40B4-BE49-F238E27FC236}">
                <a16:creationId xmlns:a16="http://schemas.microsoft.com/office/drawing/2014/main" id="{330AE89A-7771-4A6E-A02D-893DCB66C876}"/>
              </a:ext>
            </a:extLst>
          </p:cNvPr>
          <p:cNvSpPr txBox="1"/>
          <p:nvPr>
            <p:custDataLst>
              <p:tags r:id="rId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2"/>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a:t>logo goes here.</a:t>
            </a:r>
          </a:p>
        </p:txBody>
      </p:sp>
      <p:sp>
        <p:nvSpPr>
          <p:cNvPr id="5" name="5. Source" hidden="1">
            <a:extLst>
              <a:ext uri="{FF2B5EF4-FFF2-40B4-BE49-F238E27FC236}">
                <a16:creationId xmlns:a16="http://schemas.microsoft.com/office/drawing/2014/main" id="{9E557DC3-5BF2-4D79-84F4-12A1DDBC6D3C}"/>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Tree>
    <p:extLst>
      <p:ext uri="{BB962C8B-B14F-4D97-AF65-F5344CB8AC3E}">
        <p14:creationId xmlns:p14="http://schemas.microsoft.com/office/powerpoint/2010/main" val="256356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1/15/2026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1/15/2026</a:t>
            </a:fld>
            <a:endParaRPr lang="en-US"/>
          </a:p>
        </p:txBody>
      </p:sp>
      <p:sp>
        <p:nvSpPr>
          <p:cNvPr id="5" name="Footer Placeholder 4"/>
          <p:cNvSpPr>
            <a:spLocks noGrp="1"/>
          </p:cNvSpPr>
          <p:nvPr>
            <p:ph type="ftr" sz="quarter" idx="11"/>
          </p:nvPr>
        </p:nvSpPr>
        <p:spPr/>
        <p:txBody>
          <a:bodyPr/>
          <a:lstStyle/>
          <a:p>
            <a:r>
              <a:rPr lang="en-US"/>
              <a:t>j</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1/15/2026</a:t>
            </a:fld>
            <a:endParaRPr lang="en-US"/>
          </a:p>
        </p:txBody>
      </p:sp>
      <p:sp>
        <p:nvSpPr>
          <p:cNvPr id="6" name="Footer Placeholder 5"/>
          <p:cNvSpPr>
            <a:spLocks noGrp="1"/>
          </p:cNvSpPr>
          <p:nvPr>
            <p:ph type="ftr" sz="quarter" idx="11"/>
          </p:nvPr>
        </p:nvSpPr>
        <p:spPr/>
        <p:txBody>
          <a:bodyPr/>
          <a:lstStyle/>
          <a:p>
            <a:r>
              <a:rPr lang="en-US"/>
              <a:t>j</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1/15/2026</a:t>
            </a:fld>
            <a:endParaRPr lang="en-US"/>
          </a:p>
        </p:txBody>
      </p:sp>
      <p:sp>
        <p:nvSpPr>
          <p:cNvPr id="8" name="Footer Placeholder 7"/>
          <p:cNvSpPr>
            <a:spLocks noGrp="1"/>
          </p:cNvSpPr>
          <p:nvPr>
            <p:ph type="ftr" sz="quarter" idx="11"/>
          </p:nvPr>
        </p:nvSpPr>
        <p:spPr/>
        <p:txBody>
          <a:bodyPr/>
          <a:lstStyle/>
          <a:p>
            <a:r>
              <a:rPr lang="en-US"/>
              <a:t>j</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1/15/2026</a:t>
            </a:fld>
            <a:endParaRPr lang="en-US"/>
          </a:p>
        </p:txBody>
      </p:sp>
      <p:sp>
        <p:nvSpPr>
          <p:cNvPr id="4" name="Footer Placeholder 3"/>
          <p:cNvSpPr>
            <a:spLocks noGrp="1"/>
          </p:cNvSpPr>
          <p:nvPr>
            <p:ph type="ftr" sz="quarter" idx="11"/>
          </p:nvPr>
        </p:nvSpPr>
        <p:spPr/>
        <p:txBody>
          <a:bodyPr/>
          <a:lstStyle/>
          <a:p>
            <a:r>
              <a:rPr lang="en-US"/>
              <a:t>j</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1/15/2026</a:t>
            </a:fld>
            <a:endParaRPr lang="en-US"/>
          </a:p>
        </p:txBody>
      </p:sp>
      <p:sp>
        <p:nvSpPr>
          <p:cNvPr id="3" name="Footer Placeholder 2"/>
          <p:cNvSpPr>
            <a:spLocks noGrp="1"/>
          </p:cNvSpPr>
          <p:nvPr>
            <p:ph type="ftr" sz="quarter" idx="11"/>
          </p:nvPr>
        </p:nvSpPr>
        <p:spPr/>
        <p:txBody>
          <a:bodyPr/>
          <a:lstStyle/>
          <a:p>
            <a:r>
              <a:rPr lang="en-US"/>
              <a:t>j</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1/15/2026</a:t>
            </a:fld>
            <a:endParaRPr lang="en-US"/>
          </a:p>
        </p:txBody>
      </p:sp>
      <p:sp>
        <p:nvSpPr>
          <p:cNvPr id="6" name="Footer Placeholder 5"/>
          <p:cNvSpPr>
            <a:spLocks noGrp="1"/>
          </p:cNvSpPr>
          <p:nvPr>
            <p:ph type="ftr" sz="quarter" idx="11"/>
          </p:nvPr>
        </p:nvSpPr>
        <p:spPr/>
        <p:txBody>
          <a:bodyPr/>
          <a:lstStyle/>
          <a:p>
            <a:r>
              <a:rPr lang="en-US"/>
              <a:t>j</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1/15/2026</a:t>
            </a:fld>
            <a:endParaRPr lang="en-US"/>
          </a:p>
        </p:txBody>
      </p:sp>
      <p:sp>
        <p:nvSpPr>
          <p:cNvPr id="6" name="Footer Placeholder 5"/>
          <p:cNvSpPr>
            <a:spLocks noGrp="1"/>
          </p:cNvSpPr>
          <p:nvPr>
            <p:ph type="ftr" sz="quarter" idx="11"/>
          </p:nvPr>
        </p:nvSpPr>
        <p:spPr/>
        <p:txBody>
          <a:bodyPr/>
          <a:lstStyle/>
          <a:p>
            <a:r>
              <a:rPr lang="en-US"/>
              <a:t>j</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1/15/2026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j</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18.png"/><Relationship Id="rId5" Type="http://schemas.openxmlformats.org/officeDocument/2006/relationships/image" Target="../media/image3.e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3.e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3.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2.xml"/><Relationship Id="rId7" Type="http://schemas.openxmlformats.org/officeDocument/2006/relationships/image" Target="../media/image5.jpeg"/><Relationship Id="rId2" Type="http://schemas.openxmlformats.org/officeDocument/2006/relationships/slideLayout" Target="../slideLayouts/slideLayout13.xml"/><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7.xml"/><Relationship Id="rId5" Type="http://schemas.openxmlformats.org/officeDocument/2006/relationships/image" Target="../media/image3.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Shape 183"/>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EDA1D79-6266-FA82-C685-2E7463F42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 name="Object 9" hidden="1">
                        <a:extLst>
                          <a:ext uri="{FF2B5EF4-FFF2-40B4-BE49-F238E27FC236}">
                            <a16:creationId xmlns:a16="http://schemas.microsoft.com/office/drawing/2014/main" id="{4EDA1D79-6266-FA82-C685-2E7463F42785}"/>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5" name="Google Shape;185;p1"/>
          <p:cNvSpPr/>
          <p:nvPr/>
        </p:nvSpPr>
        <p:spPr>
          <a:xfrm>
            <a:off x="-2" y="4644876"/>
            <a:ext cx="12192001" cy="2216701"/>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defRPr/>
            </a:pPr>
            <a:endParaRPr lang="en-US" sz="2000" kern="0">
              <a:latin typeface="Arial"/>
              <a:ea typeface="Arial"/>
              <a:cs typeface="Arial"/>
            </a:endParaRPr>
          </a:p>
          <a:p>
            <a:pPr>
              <a:defRPr/>
            </a:pPr>
            <a:endParaRPr lang="en-US" sz="2000" kern="0">
              <a:latin typeface="Arial"/>
              <a:ea typeface="Arial"/>
              <a:cs typeface="Arial"/>
            </a:endParaRPr>
          </a:p>
          <a:p>
            <a:pPr>
              <a:defRPr/>
            </a:pPr>
            <a:endParaRPr lang="en-US" sz="2000" kern="0">
              <a:latin typeface="Arial"/>
              <a:ea typeface="Arial"/>
              <a:cs typeface="Arial"/>
            </a:endParaRPr>
          </a:p>
          <a:p>
            <a:pPr>
              <a:defRPr/>
            </a:pPr>
            <a:endParaRPr lang="en-US" sz="2000" kern="0">
              <a:latin typeface="Arial"/>
              <a:ea typeface="Arial"/>
              <a:cs typeface="Arial"/>
            </a:endParaRPr>
          </a:p>
          <a:p>
            <a:pPr>
              <a:defRPr/>
            </a:pPr>
            <a:endParaRPr lang="en-US" sz="2000" kern="0">
              <a:latin typeface="Arial"/>
              <a:ea typeface="Arial"/>
              <a:cs typeface="Arial"/>
            </a:endParaRPr>
          </a:p>
          <a:p>
            <a:pPr>
              <a:defRPr/>
            </a:pPr>
            <a:endParaRPr lang="en-US" sz="2000" kern="0">
              <a:latin typeface="Arial"/>
              <a:ea typeface="Arial"/>
              <a:cs typeface="Arial"/>
            </a:endParaRPr>
          </a:p>
          <a:p>
            <a:pPr>
              <a:buSzPts val="1800"/>
              <a:buFont typeface="Arial"/>
              <a:defRPr/>
            </a:pPr>
            <a:endParaRPr lang="en-US" sz="1800" b="0" i="0" u="none" strike="noStrike" kern="0" cap="none" spc="0" normalizeH="0" baseline="0" noProof="0">
              <a:ln>
                <a:noFill/>
              </a:ln>
              <a:effectLst/>
              <a:uLnTx/>
              <a:uFillTx/>
              <a:latin typeface="Arial"/>
              <a:ea typeface="Arial"/>
              <a:cs typeface="Arial"/>
            </a:endParaRPr>
          </a:p>
        </p:txBody>
      </p:sp>
      <p:sp>
        <p:nvSpPr>
          <p:cNvPr id="187" name="Google Shape;187;p1"/>
          <p:cNvSpPr txBox="1"/>
          <p:nvPr/>
        </p:nvSpPr>
        <p:spPr>
          <a:xfrm>
            <a:off x="332934" y="4803517"/>
            <a:ext cx="6790875" cy="1692731"/>
          </a:xfrm>
          <a:prstGeom prst="rect">
            <a:avLst/>
          </a:prstGeom>
          <a:noFill/>
          <a:ln>
            <a:noFill/>
          </a:ln>
        </p:spPr>
        <p:txBody>
          <a:bodyPr spcFirstLastPara="1" wrap="square" lIns="91425" tIns="45700" rIns="91425" bIns="45700" anchor="t" anchorCtr="0">
            <a:spAutoFit/>
          </a:bodyPr>
          <a:lstStyle/>
          <a:p>
            <a:pPr>
              <a:defRPr/>
            </a:pPr>
            <a:r>
              <a:rPr lang="en-US" sz="4400" b="1" kern="0">
                <a:latin typeface="Arial"/>
                <a:cs typeface="Arial"/>
                <a:sym typeface="Georgia"/>
              </a:rPr>
              <a:t>Follow the Money</a:t>
            </a:r>
            <a:endParaRPr lang="en-US"/>
          </a:p>
          <a:p>
            <a:pPr>
              <a:defRPr/>
            </a:pPr>
            <a:r>
              <a:rPr lang="en-US" sz="2000" kern="0">
                <a:latin typeface="Arial"/>
                <a:cs typeface="Arial"/>
              </a:rPr>
              <a:t>Trust The Recipient</a:t>
            </a:r>
            <a:br>
              <a:rPr lang="en-US" sz="2000" kern="0">
                <a:latin typeface="Arial"/>
                <a:cs typeface="Arial"/>
              </a:rPr>
            </a:br>
            <a:endParaRPr lang="en-US" sz="2000" kern="0">
              <a:latin typeface="Arial"/>
              <a:cs typeface="Arial"/>
            </a:endParaRPr>
          </a:p>
          <a:p>
            <a:pPr>
              <a:defRPr/>
            </a:pPr>
            <a:endParaRPr lang="en-US" sz="2000" kern="0">
              <a:latin typeface="Arial"/>
              <a:cs typeface="Arial"/>
            </a:endParaRPr>
          </a:p>
        </p:txBody>
      </p:sp>
      <p:sp>
        <p:nvSpPr>
          <p:cNvPr id="2" name="TextBox 1">
            <a:extLst>
              <a:ext uri="{FF2B5EF4-FFF2-40B4-BE49-F238E27FC236}">
                <a16:creationId xmlns:a16="http://schemas.microsoft.com/office/drawing/2014/main" id="{438B2E2C-1C55-0D57-C7FD-6236507D8BB5}"/>
              </a:ext>
            </a:extLst>
          </p:cNvPr>
          <p:cNvSpPr txBox="1"/>
          <p:nvPr/>
        </p:nvSpPr>
        <p:spPr>
          <a:xfrm>
            <a:off x="329045" y="3281796"/>
            <a:ext cx="777888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latin typeface="Arial"/>
              </a:rPr>
              <a:t>Fiscal Patriots </a:t>
            </a:r>
            <a:br>
              <a:rPr lang="en-US" sz="4000" b="1">
                <a:latin typeface="Arial"/>
              </a:rPr>
            </a:br>
            <a:r>
              <a:rPr lang="en-US" sz="4000" b="1">
                <a:solidFill>
                  <a:schemeClr val="bg1"/>
                </a:solidFill>
                <a:latin typeface="Arial"/>
              </a:rPr>
              <a:t>Dashboard</a:t>
            </a:r>
            <a:endParaRPr lang="en-US" sz="4000">
              <a:solidFill>
                <a:schemeClr val="bg1"/>
              </a:solidFill>
            </a:endParaRPr>
          </a:p>
          <a:p>
            <a:pPr algn="ctr"/>
            <a:endParaRPr lang="en-US"/>
          </a:p>
        </p:txBody>
      </p:sp>
      <p:sp>
        <p:nvSpPr>
          <p:cNvPr id="3" name="Google Shape;187;p1">
            <a:extLst>
              <a:ext uri="{FF2B5EF4-FFF2-40B4-BE49-F238E27FC236}">
                <a16:creationId xmlns:a16="http://schemas.microsoft.com/office/drawing/2014/main" id="{4FA2E13C-38B3-E72E-8D88-7A29223EFF13}"/>
              </a:ext>
            </a:extLst>
          </p:cNvPr>
          <p:cNvSpPr txBox="1"/>
          <p:nvPr/>
        </p:nvSpPr>
        <p:spPr>
          <a:xfrm>
            <a:off x="8108795" y="5846031"/>
            <a:ext cx="4080581" cy="646290"/>
          </a:xfrm>
          <a:prstGeom prst="rect">
            <a:avLst/>
          </a:prstGeom>
          <a:noFill/>
          <a:ln>
            <a:noFill/>
          </a:ln>
        </p:spPr>
        <p:txBody>
          <a:bodyPr spcFirstLastPara="1" wrap="square" lIns="91425" tIns="45700" rIns="91425" bIns="45700" anchor="t" anchorCtr="0">
            <a:spAutoFit/>
          </a:bodyPr>
          <a:lstStyle/>
          <a:p>
            <a:pPr>
              <a:defRPr/>
            </a:pPr>
            <a:r>
              <a:rPr lang="en-US" sz="900">
                <a:latin typeface="Arial"/>
                <a:cs typeface="Arial"/>
              </a:rPr>
              <a:t>By: Khaled </a:t>
            </a:r>
            <a:r>
              <a:rPr lang="en-US" sz="900" err="1">
                <a:latin typeface="Arial"/>
                <a:cs typeface="Arial"/>
              </a:rPr>
              <a:t>Alkurd</a:t>
            </a:r>
            <a:r>
              <a:rPr lang="en-US" sz="900">
                <a:latin typeface="Arial"/>
                <a:cs typeface="Arial"/>
              </a:rPr>
              <a:t>, Nikita </a:t>
            </a:r>
            <a:r>
              <a:rPr lang="en-US" sz="900" err="1">
                <a:latin typeface="Arial"/>
                <a:cs typeface="Arial"/>
              </a:rPr>
              <a:t>Chandrasing</a:t>
            </a:r>
            <a:r>
              <a:rPr lang="en-US" sz="900">
                <a:latin typeface="Arial"/>
                <a:cs typeface="Arial"/>
              </a:rPr>
              <a:t>, Mariam </a:t>
            </a:r>
            <a:r>
              <a:rPr lang="en-US" sz="900" err="1">
                <a:latin typeface="Arial"/>
                <a:cs typeface="Arial"/>
              </a:rPr>
              <a:t>Debas</a:t>
            </a:r>
            <a:r>
              <a:rPr lang="en-US" sz="900">
                <a:latin typeface="Arial"/>
                <a:cs typeface="Arial"/>
              </a:rPr>
              <a:t>, Pranavi </a:t>
            </a:r>
            <a:r>
              <a:rPr lang="en-US" sz="900" err="1">
                <a:latin typeface="Arial"/>
                <a:cs typeface="Arial"/>
              </a:rPr>
              <a:t>Doodala</a:t>
            </a:r>
            <a:r>
              <a:rPr lang="en-US" sz="900">
                <a:latin typeface="Arial"/>
                <a:cs typeface="Arial"/>
              </a:rPr>
              <a:t>, Andy Yaro   </a:t>
            </a:r>
            <a:br>
              <a:rPr lang="en-US" sz="900">
                <a:latin typeface="Arial"/>
                <a:cs typeface="Arial"/>
              </a:rPr>
            </a:br>
            <a:br>
              <a:rPr lang="en-US" sz="900">
                <a:latin typeface="Arial"/>
                <a:cs typeface="Arial"/>
              </a:rPr>
            </a:br>
            <a:r>
              <a:rPr lang="en-US" sz="900">
                <a:latin typeface="Arial"/>
                <a:cs typeface="Arial"/>
              </a:rPr>
              <a:t>George Mason University Costello College of Business</a:t>
            </a:r>
            <a:endParaRPr lang="en-US" sz="2000" kern="0">
              <a:latin typeface="Arial"/>
              <a:cs typeface="Arial"/>
            </a:endParaRPr>
          </a:p>
        </p:txBody>
      </p:sp>
      <p:sp>
        <p:nvSpPr>
          <p:cNvPr id="5" name="Google Shape;538;p14">
            <a:extLst>
              <a:ext uri="{FF2B5EF4-FFF2-40B4-BE49-F238E27FC236}">
                <a16:creationId xmlns:a16="http://schemas.microsoft.com/office/drawing/2014/main" id="{4D94FD09-7082-DAF6-1C11-FEDAE7453432}"/>
              </a:ext>
            </a:extLst>
          </p:cNvPr>
          <p:cNvSpPr txBox="1"/>
          <p:nvPr/>
        </p:nvSpPr>
        <p:spPr>
          <a:xfrm>
            <a:off x="334899" y="6172221"/>
            <a:ext cx="9393824" cy="329683"/>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Tree>
    <p:extLst>
      <p:ext uri="{BB962C8B-B14F-4D97-AF65-F5344CB8AC3E}">
        <p14:creationId xmlns:p14="http://schemas.microsoft.com/office/powerpoint/2010/main" val="2579588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E44A7-3E64-DCD6-C35D-CF3FD60D61D0}"/>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080234FA-DDE6-CB67-6879-FCDB5C7ADD46}"/>
              </a:ext>
            </a:extLst>
          </p:cNvPr>
          <p:cNvSpPr>
            <a:spLocks noGrp="1"/>
          </p:cNvSpPr>
          <p:nvPr>
            <p:ph type="title"/>
          </p:nvPr>
        </p:nvSpPr>
        <p:spPr>
          <a:xfrm>
            <a:off x="554736" y="109851"/>
            <a:ext cx="10329286" cy="801858"/>
          </a:xfrm>
        </p:spPr>
        <p:txBody>
          <a:bodyPr>
            <a:normAutofit/>
          </a:bodyPr>
          <a:lstStyle/>
          <a:p>
            <a:r>
              <a:rPr lang="en-GB">
                <a:highlight>
                  <a:srgbClr val="FFFFFF"/>
                </a:highlight>
                <a:latin typeface="Arial"/>
                <a:cs typeface="Arial"/>
              </a:rPr>
              <a:t>The Science Behind the Score</a:t>
            </a:r>
          </a:p>
        </p:txBody>
      </p:sp>
      <p:sp>
        <p:nvSpPr>
          <p:cNvPr id="14" name="Rectangle 13">
            <a:extLst>
              <a:ext uri="{FF2B5EF4-FFF2-40B4-BE49-F238E27FC236}">
                <a16:creationId xmlns:a16="http://schemas.microsoft.com/office/drawing/2014/main" id="{C6C7A4B9-CB34-A7F7-5228-C1ABBFDEA7DB}"/>
              </a:ext>
            </a:extLst>
          </p:cNvPr>
          <p:cNvSpPr/>
          <p:nvPr/>
        </p:nvSpPr>
        <p:spPr>
          <a:xfrm>
            <a:off x="9141094" y="779438"/>
            <a:ext cx="2500573" cy="810021"/>
          </a:xfrm>
          <a:prstGeom prst="roundRect">
            <a:avLst/>
          </a:prstGeom>
          <a:solidFill>
            <a:schemeClr val="tx2">
              <a:lumMod val="25000"/>
              <a:lumOff val="7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967BEA89-0988-1C9D-2A83-70018959DA86}"/>
              </a:ext>
            </a:extLst>
          </p:cNvPr>
          <p:cNvSpPr>
            <a:spLocks noGrp="1"/>
          </p:cNvSpPr>
          <p:nvPr>
            <p:ph type="subTitle" idx="1"/>
          </p:nvPr>
        </p:nvSpPr>
        <p:spPr>
          <a:xfrm>
            <a:off x="9131470" y="918084"/>
            <a:ext cx="2505795" cy="531000"/>
          </a:xfrm>
        </p:spPr>
        <p:txBody>
          <a:bodyPr vert="horz" wrap="square" lIns="91440" tIns="45720" rIns="91440" bIns="45720" rtlCol="0" anchor="t">
            <a:noAutofit/>
          </a:bodyPr>
          <a:lstStyle/>
          <a:p>
            <a:pPr algn="ctr"/>
            <a:r>
              <a:rPr lang="en-US">
                <a:latin typeface="Arial"/>
                <a:cs typeface="Arial"/>
              </a:rPr>
              <a:t>Score = 100 - Risk Points (capped 0-100)</a:t>
            </a:r>
          </a:p>
          <a:p>
            <a:pPr algn="ctr"/>
            <a:endParaRPr lang="en-US"/>
          </a:p>
        </p:txBody>
      </p:sp>
      <p:sp>
        <p:nvSpPr>
          <p:cNvPr id="2" name="Google Shape;507;p14">
            <a:extLst>
              <a:ext uri="{FF2B5EF4-FFF2-40B4-BE49-F238E27FC236}">
                <a16:creationId xmlns:a16="http://schemas.microsoft.com/office/drawing/2014/main" id="{538F5A6F-28AB-B02A-63BB-D5002DF372F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2 CFR 200 Subpart F | GAGAS | SAS 115 | Random Forest Model</a:t>
            </a:r>
            <a:endParaRPr lang="en-US"/>
          </a:p>
        </p:txBody>
      </p:sp>
      <p:sp>
        <p:nvSpPr>
          <p:cNvPr id="7" name="Google Shape;538;p14">
            <a:extLst>
              <a:ext uri="{FF2B5EF4-FFF2-40B4-BE49-F238E27FC236}">
                <a16:creationId xmlns:a16="http://schemas.microsoft.com/office/drawing/2014/main" id="{A7B612C7-51D2-3489-35CD-184341BAEB3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8" name="TextBox 4">
            <a:extLst>
              <a:ext uri="{FF2B5EF4-FFF2-40B4-BE49-F238E27FC236}">
                <a16:creationId xmlns:a16="http://schemas.microsoft.com/office/drawing/2014/main" id="{3D7EA308-49A5-E077-9525-8695D521D68D}"/>
              </a:ext>
            </a:extLst>
          </p:cNvPr>
          <p:cNvSpPr txBox="1"/>
          <p:nvPr/>
        </p:nvSpPr>
        <p:spPr>
          <a:xfrm>
            <a:off x="651415" y="916744"/>
            <a:ext cx="8876538"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Federal audit standards define severity. Our model proves they predict risk.</a:t>
            </a:r>
            <a:endParaRPr lang="en-US">
              <a:ea typeface="+mn-lt"/>
              <a:cs typeface="+mn-lt"/>
            </a:endParaRPr>
          </a:p>
        </p:txBody>
      </p:sp>
      <p:sp>
        <p:nvSpPr>
          <p:cNvPr id="4" name="Rectangle: Rounded Corners 3">
            <a:extLst>
              <a:ext uri="{FF2B5EF4-FFF2-40B4-BE49-F238E27FC236}">
                <a16:creationId xmlns:a16="http://schemas.microsoft.com/office/drawing/2014/main" id="{48BC0AF7-6E75-A038-01C4-CF41C2C477DD}"/>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934;p251">
            <a:extLst>
              <a:ext uri="{FF2B5EF4-FFF2-40B4-BE49-F238E27FC236}">
                <a16:creationId xmlns:a16="http://schemas.microsoft.com/office/drawing/2014/main" id="{0C0A1928-7F54-A3B4-8FF4-249B1C19C39B}"/>
              </a:ext>
            </a:extLst>
          </p:cNvPr>
          <p:cNvSpPr/>
          <p:nvPr/>
        </p:nvSpPr>
        <p:spPr>
          <a:xfrm>
            <a:off x="8870451" y="5073559"/>
            <a:ext cx="2704168" cy="1402235"/>
          </a:xfrm>
          <a:prstGeom prst="rect">
            <a:avLst/>
          </a:prstGeom>
          <a:noFill/>
          <a:ln>
            <a:noFill/>
          </a:ln>
        </p:spPr>
        <p:txBody>
          <a:bodyPr spcFirstLastPara="1" wrap="square" lIns="91433" tIns="45700" rIns="91433" bIns="45700" anchor="ctr" anchorCtr="0">
            <a:noAutofit/>
          </a:bodyPr>
          <a:lstStyle/>
          <a:p>
            <a:r>
              <a:rPr lang="en-US" sz="2000">
                <a:solidFill>
                  <a:schemeClr val="bg1"/>
                </a:solidFill>
                <a:ea typeface="+mn-lt"/>
                <a:cs typeface="+mn-lt"/>
              </a:rPr>
              <a:t>Risk Tiers</a:t>
            </a:r>
            <a:br>
              <a:rPr lang="en-US" sz="2000">
                <a:solidFill>
                  <a:schemeClr val="bg1"/>
                </a:solidFill>
                <a:ea typeface="+mn-lt"/>
                <a:cs typeface="+mn-lt"/>
              </a:rPr>
            </a:br>
            <a:r>
              <a:rPr lang="en-US">
                <a:ea typeface="+mn-lt"/>
                <a:cs typeface="+mn-lt"/>
              </a:rPr>
              <a:t>🟢</a:t>
            </a:r>
            <a:r>
              <a:rPr lang="en-US">
                <a:solidFill>
                  <a:srgbClr val="000000"/>
                </a:solidFill>
              </a:rPr>
              <a:t> </a:t>
            </a:r>
            <a:r>
              <a:rPr lang="en-US">
                <a:solidFill>
                  <a:schemeClr val="bg1"/>
                </a:solidFill>
              </a:rPr>
              <a:t>80-100 Low Risk</a:t>
            </a:r>
            <a:br>
              <a:rPr lang="en-US">
                <a:ea typeface="+mn-lt"/>
                <a:cs typeface="+mn-lt"/>
              </a:rPr>
            </a:br>
            <a:r>
              <a:rPr lang="en-US">
                <a:ea typeface="+mn-lt"/>
                <a:cs typeface="+mn-lt"/>
              </a:rPr>
              <a:t>🟡</a:t>
            </a:r>
            <a:r>
              <a:rPr lang="en-US">
                <a:solidFill>
                  <a:srgbClr val="000000"/>
                </a:solidFill>
              </a:rPr>
              <a:t> </a:t>
            </a:r>
            <a:r>
              <a:rPr lang="en-US">
                <a:solidFill>
                  <a:schemeClr val="bg1"/>
                </a:solidFill>
              </a:rPr>
              <a:t>60-79 Moderate Risk</a:t>
            </a:r>
            <a:br>
              <a:rPr lang="en-US">
                <a:ea typeface="+mn-lt"/>
                <a:cs typeface="+mn-lt"/>
              </a:rPr>
            </a:br>
            <a:r>
              <a:rPr lang="en-US">
                <a:ea typeface="+mn-lt"/>
                <a:cs typeface="+mn-lt"/>
              </a:rPr>
              <a:t>🔴</a:t>
            </a:r>
            <a:r>
              <a:rPr lang="en-US">
                <a:solidFill>
                  <a:srgbClr val="000000"/>
                </a:solidFill>
              </a:rPr>
              <a:t> </a:t>
            </a:r>
            <a:r>
              <a:rPr lang="en-US">
                <a:solidFill>
                  <a:schemeClr val="bg1"/>
                </a:solidFill>
              </a:rPr>
              <a:t>0-59 High Risk</a:t>
            </a:r>
          </a:p>
        </p:txBody>
      </p:sp>
      <p:pic>
        <p:nvPicPr>
          <p:cNvPr id="6" name="Picture 5" descr="A chart with text on it">
            <a:extLst>
              <a:ext uri="{FF2B5EF4-FFF2-40B4-BE49-F238E27FC236}">
                <a16:creationId xmlns:a16="http://schemas.microsoft.com/office/drawing/2014/main" id="{3536800B-575C-4843-ADFF-09D489B0290F}"/>
              </a:ext>
            </a:extLst>
          </p:cNvPr>
          <p:cNvPicPr>
            <a:picLocks noChangeAspect="1"/>
          </p:cNvPicPr>
          <p:nvPr/>
        </p:nvPicPr>
        <p:blipFill>
          <a:blip r:embed="rId3"/>
          <a:stretch>
            <a:fillRect/>
          </a:stretch>
        </p:blipFill>
        <p:spPr>
          <a:xfrm>
            <a:off x="551793" y="1442925"/>
            <a:ext cx="6542691" cy="2553252"/>
          </a:xfrm>
          <a:prstGeom prst="rect">
            <a:avLst/>
          </a:prstGeom>
        </p:spPr>
      </p:pic>
      <p:sp>
        <p:nvSpPr>
          <p:cNvPr id="9" name="Rectangle 2">
            <a:extLst>
              <a:ext uri="{FF2B5EF4-FFF2-40B4-BE49-F238E27FC236}">
                <a16:creationId xmlns:a16="http://schemas.microsoft.com/office/drawing/2014/main" id="{C77991F3-E28A-A3B3-3612-630BD0E1FF03}"/>
              </a:ext>
            </a:extLst>
          </p:cNvPr>
          <p:cNvSpPr/>
          <p:nvPr/>
        </p:nvSpPr>
        <p:spPr>
          <a:xfrm>
            <a:off x="3663485" y="5698183"/>
            <a:ext cx="4865846" cy="609327"/>
          </a:xfrm>
          <a:prstGeom prst="round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300"/>
              </a:spcBef>
              <a:spcAft>
                <a:spcPts val="300"/>
              </a:spcAft>
            </a:pPr>
            <a:r>
              <a:rPr lang="en-US" sz="1400" b="1">
                <a:solidFill>
                  <a:schemeClr val="bg1"/>
                </a:solidFill>
                <a:ea typeface="+mn-lt"/>
                <a:cs typeface="+mn-lt"/>
              </a:rPr>
              <a:t>Built on Law, Proven by Math: A Transparent Standard for Federal Risk.</a:t>
            </a:r>
            <a:endParaRPr lang="en-US" b="1">
              <a:solidFill>
                <a:schemeClr val="bg1"/>
              </a:solidFill>
            </a:endParaRPr>
          </a:p>
        </p:txBody>
      </p:sp>
      <p:pic>
        <p:nvPicPr>
          <p:cNvPr id="16" name="Picture 15" descr="A white circles with black text">
            <a:extLst>
              <a:ext uri="{FF2B5EF4-FFF2-40B4-BE49-F238E27FC236}">
                <a16:creationId xmlns:a16="http://schemas.microsoft.com/office/drawing/2014/main" id="{34C7A0DC-4577-9C5F-FA3F-99FCCCA705C4}"/>
              </a:ext>
            </a:extLst>
          </p:cNvPr>
          <p:cNvPicPr>
            <a:picLocks noChangeAspect="1"/>
          </p:cNvPicPr>
          <p:nvPr/>
        </p:nvPicPr>
        <p:blipFill>
          <a:blip r:embed="rId4"/>
          <a:stretch>
            <a:fillRect/>
          </a:stretch>
        </p:blipFill>
        <p:spPr>
          <a:xfrm>
            <a:off x="550985" y="4166726"/>
            <a:ext cx="7584831" cy="1595993"/>
          </a:xfrm>
          <a:prstGeom prst="rect">
            <a:avLst/>
          </a:prstGeom>
        </p:spPr>
      </p:pic>
      <p:sp>
        <p:nvSpPr>
          <p:cNvPr id="18" name="TextBox 17">
            <a:extLst>
              <a:ext uri="{FF2B5EF4-FFF2-40B4-BE49-F238E27FC236}">
                <a16:creationId xmlns:a16="http://schemas.microsoft.com/office/drawing/2014/main" id="{DDCC3FE1-374E-FC3D-1211-26477A008C5A}"/>
              </a:ext>
            </a:extLst>
          </p:cNvPr>
          <p:cNvSpPr txBox="1"/>
          <p:nvPr/>
        </p:nvSpPr>
        <p:spPr>
          <a:xfrm>
            <a:off x="8264769" y="1946031"/>
            <a:ext cx="3048000" cy="1200329"/>
          </a:xfrm>
          <a:prstGeom prst="rect">
            <a:avLst/>
          </a:prstGeom>
          <a:solidFill>
            <a:srgbClr val="FEF2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Feature importance bars</a:t>
            </a:r>
            <a:br>
              <a:rPr lang="en-US"/>
            </a:br>
            <a:r>
              <a:rPr lang="en-US"/>
              <a:t>Horizontal bar chart showing which variables the model ranked highest</a:t>
            </a:r>
          </a:p>
        </p:txBody>
      </p:sp>
    </p:spTree>
    <p:extLst>
      <p:ext uri="{BB962C8B-B14F-4D97-AF65-F5344CB8AC3E}">
        <p14:creationId xmlns:p14="http://schemas.microsoft.com/office/powerpoint/2010/main" val="4014287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a:xfrm>
            <a:off x="466133" y="355092"/>
            <a:ext cx="11256068" cy="722252"/>
          </a:xfrm>
        </p:spPr>
        <p:txBody>
          <a:bodyPr>
            <a:normAutofit fontScale="90000"/>
          </a:bodyPr>
          <a:lstStyle/>
          <a:p>
            <a:r>
              <a:rPr lang="en-GB">
                <a:ea typeface="+mj-lt"/>
                <a:cs typeface="+mj-lt"/>
              </a:rPr>
              <a:t>The Funding Paradox: High-Risk Entities Get 3x More</a:t>
            </a:r>
            <a:endParaRPr lang="en-US">
              <a:ea typeface="+mj-lt"/>
              <a:cs typeface="+mj-lt"/>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8" name="Google Shape;507;p14">
            <a:extLst>
              <a:ext uri="{FF2B5EF4-FFF2-40B4-BE49-F238E27FC236}">
                <a16:creationId xmlns:a16="http://schemas.microsoft.com/office/drawing/2014/main" id="{3620BA7F-8E4E-F6D8-D9C9-9D2EB635FC9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Federal Audit Clearinghouse (FY2016-2024) merged with USAspending.gov (FY2019-2024)</a:t>
            </a:r>
            <a:endParaRPr lang="en-US">
              <a:ea typeface="+mn-lt"/>
              <a:cs typeface="+mn-lt"/>
            </a:endParaRPr>
          </a:p>
        </p:txBody>
      </p:sp>
      <p:sp>
        <p:nvSpPr>
          <p:cNvPr id="5" name="TextBox 4">
            <a:extLst>
              <a:ext uri="{FF2B5EF4-FFF2-40B4-BE49-F238E27FC236}">
                <a16:creationId xmlns:a16="http://schemas.microsoft.com/office/drawing/2014/main" id="{0C595CD0-8927-6B4A-A7F9-70B32FB572C6}"/>
              </a:ext>
            </a:extLst>
          </p:cNvPr>
          <p:cNvSpPr txBox="1"/>
          <p:nvPr/>
        </p:nvSpPr>
        <p:spPr>
          <a:xfrm>
            <a:off x="467484" y="1179503"/>
            <a:ext cx="8156872"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$1.09 trillion in taxpayer dollars went to recipients that auditors flagged for repeated failures.</a:t>
            </a:r>
            <a:endParaRPr lang="en-US">
              <a:ea typeface="+mn-lt"/>
              <a:cs typeface="+mn-lt"/>
            </a:endParaRPr>
          </a:p>
        </p:txBody>
      </p:sp>
      <p:sp>
        <p:nvSpPr>
          <p:cNvPr id="15" name="TextBox 4">
            <a:extLst>
              <a:ext uri="{FF2B5EF4-FFF2-40B4-BE49-F238E27FC236}">
                <a16:creationId xmlns:a16="http://schemas.microsoft.com/office/drawing/2014/main" id="{FAE75441-B241-979C-E020-D7F482215BE9}"/>
              </a:ext>
            </a:extLst>
          </p:cNvPr>
          <p:cNvSpPr txBox="1"/>
          <p:nvPr/>
        </p:nvSpPr>
        <p:spPr>
          <a:xfrm>
            <a:off x="3091464" y="1492566"/>
            <a:ext cx="2267938"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bg2">
                    <a:lumMod val="25000"/>
                  </a:schemeClr>
                </a:solidFill>
                <a:latin typeface="Aptos"/>
              </a:rPr>
              <a:t>Taxpayer protection score</a:t>
            </a:r>
            <a:endParaRPr lang="en-US" b="1">
              <a:solidFill>
                <a:schemeClr val="bg2">
                  <a:lumMod val="25000"/>
                </a:schemeClr>
              </a:solidFill>
            </a:endParaRPr>
          </a:p>
          <a:p>
            <a:endParaRPr lang="en-US" sz="1400" b="1">
              <a:solidFill>
                <a:srgbClr val="000000"/>
              </a:solidFill>
            </a:endParaRPr>
          </a:p>
        </p:txBody>
      </p:sp>
      <p:graphicFrame>
        <p:nvGraphicFramePr>
          <p:cNvPr id="17" name="Table 16">
            <a:extLst>
              <a:ext uri="{FF2B5EF4-FFF2-40B4-BE49-F238E27FC236}">
                <a16:creationId xmlns:a16="http://schemas.microsoft.com/office/drawing/2014/main" id="{E5968284-9449-950F-F3F2-03B05079F257}"/>
              </a:ext>
            </a:extLst>
          </p:cNvPr>
          <p:cNvGraphicFramePr>
            <a:graphicFrameLocks noGrp="1"/>
          </p:cNvGraphicFramePr>
          <p:nvPr>
            <p:extLst>
              <p:ext uri="{D42A27DB-BD31-4B8C-83A1-F6EECF244321}">
                <p14:modId xmlns:p14="http://schemas.microsoft.com/office/powerpoint/2010/main" val="2889322106"/>
              </p:ext>
            </p:extLst>
          </p:nvPr>
        </p:nvGraphicFramePr>
        <p:xfrm>
          <a:off x="8632208" y="1330657"/>
          <a:ext cx="3000839" cy="3339536"/>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r>
                        <a:rPr lang="en-US"/>
                        <a:t>Funding Snapshot</a:t>
                      </a:r>
                    </a:p>
                  </a:txBody>
                  <a:tcPr/>
                </a:tc>
                <a:extLst>
                  <a:ext uri="{0D108BD9-81ED-4DB2-BD59-A6C34878D82A}">
                    <a16:rowId xmlns:a16="http://schemas.microsoft.com/office/drawing/2014/main" val="3181032172"/>
                  </a:ext>
                </a:extLst>
              </a:tr>
              <a:tr h="905435">
                <a:tc>
                  <a:txBody>
                    <a:bodyPr/>
                    <a:lstStyle/>
                    <a:p>
                      <a:pPr lvl="0">
                        <a:buNone/>
                      </a:pPr>
                      <a:r>
                        <a:rPr lang="en-US" sz="2400" b="1"/>
                        <a:t>$1.09 Trillion</a:t>
                      </a:r>
                      <a:br>
                        <a:rPr lang="en-US" sz="2400" b="1"/>
                      </a:br>
                      <a:r>
                        <a:rPr lang="en-US" sz="2000" b="1" i="0" u="none" strike="noStrike" noProof="0">
                          <a:solidFill>
                            <a:srgbClr val="000000"/>
                          </a:solidFill>
                          <a:latin typeface="Aptos"/>
                        </a:rPr>
                        <a:t>to High-Risk Entities</a:t>
                      </a:r>
                      <a:endParaRPr lang="en-US"/>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latin typeface="Aptos"/>
                        </a:rPr>
                        <a:t>3x More Than Low Risk</a:t>
                      </a:r>
                    </a:p>
                  </a:txBody>
                  <a:tcPr/>
                </a:tc>
                <a:extLst>
                  <a:ext uri="{0D108BD9-81ED-4DB2-BD59-A6C34878D82A}">
                    <a16:rowId xmlns:a16="http://schemas.microsoft.com/office/drawing/2014/main" val="2840237138"/>
                  </a:ext>
                </a:extLst>
              </a:tr>
              <a:tr h="477671">
                <a:tc>
                  <a:txBody>
                    <a:bodyPr/>
                    <a:lstStyle/>
                    <a:p>
                      <a:pPr lvl="0">
                        <a:buNone/>
                      </a:pPr>
                      <a:r>
                        <a:rPr lang="en-US" sz="1800" b="0" i="0" u="none" strike="noStrike" noProof="0">
                          <a:solidFill>
                            <a:srgbClr val="000000"/>
                          </a:solidFill>
                          <a:latin typeface="Aptos"/>
                        </a:rPr>
                        <a:t>82% Funded to High &amp; Moderate Risk Entities</a:t>
                      </a:r>
                    </a:p>
                  </a:txBody>
                  <a:tcPr/>
                </a:tc>
                <a:extLst>
                  <a:ext uri="{0D108BD9-81ED-4DB2-BD59-A6C34878D82A}">
                    <a16:rowId xmlns:a16="http://schemas.microsoft.com/office/drawing/2014/main" val="2812688270"/>
                  </a:ext>
                </a:extLst>
              </a:tr>
              <a:tr h="534537">
                <a:tc>
                  <a:txBody>
                    <a:bodyPr/>
                    <a:lstStyle/>
                    <a:p>
                      <a:pPr lvl="0">
                        <a:buNone/>
                      </a:pPr>
                      <a:r>
                        <a:rPr lang="en-US" sz="1800" b="0" i="0" u="none" strike="noStrike" noProof="0">
                          <a:solidFill>
                            <a:srgbClr val="000000"/>
                          </a:solidFill>
                        </a:rPr>
                        <a:t>42,222 audited entities receiving $2.06T in federal funding</a:t>
                      </a:r>
                      <a:endParaRPr lang="en-US" sz="1800" b="0" i="0" u="none" strike="noStrike" noProof="0">
                        <a:solidFill>
                          <a:srgbClr val="000000"/>
                        </a:solidFill>
                        <a:latin typeface="Aptos"/>
                      </a:endParaRPr>
                    </a:p>
                  </a:txBody>
                  <a:tcPr/>
                </a:tc>
                <a:extLst>
                  <a:ext uri="{0D108BD9-81ED-4DB2-BD59-A6C34878D82A}">
                    <a16:rowId xmlns:a16="http://schemas.microsoft.com/office/drawing/2014/main" val="2896748848"/>
                  </a:ext>
                </a:extLst>
              </a:tr>
            </a:tbl>
          </a:graphicData>
        </a:graphic>
      </p:graphicFrame>
      <p:sp>
        <p:nvSpPr>
          <p:cNvPr id="19" name="Rectangle: Rounded Corners 18">
            <a:extLst>
              <a:ext uri="{FF2B5EF4-FFF2-40B4-BE49-F238E27FC236}">
                <a16:creationId xmlns:a16="http://schemas.microsoft.com/office/drawing/2014/main" id="{5F0D5A97-579D-8005-A643-50F4A06CE175}"/>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934;p251">
            <a:extLst>
              <a:ext uri="{FF2B5EF4-FFF2-40B4-BE49-F238E27FC236}">
                <a16:creationId xmlns:a16="http://schemas.microsoft.com/office/drawing/2014/main" id="{2CD1DBE9-D19F-5D07-D807-8FBD2CD4A94B}"/>
              </a:ext>
            </a:extLst>
          </p:cNvPr>
          <p:cNvSpPr/>
          <p:nvPr/>
        </p:nvSpPr>
        <p:spPr>
          <a:xfrm>
            <a:off x="8870450" y="5258425"/>
            <a:ext cx="2528995" cy="1323408"/>
          </a:xfrm>
          <a:prstGeom prst="rect">
            <a:avLst/>
          </a:prstGeom>
          <a:noFill/>
          <a:ln>
            <a:noFill/>
          </a:ln>
        </p:spPr>
        <p:txBody>
          <a:bodyPr spcFirstLastPara="1" wrap="square" lIns="91433" tIns="45700" rIns="91433" bIns="45700" anchor="ctr" anchorCtr="0">
            <a:noAutofit/>
          </a:bodyPr>
          <a:lstStyle/>
          <a:p>
            <a:pPr algn="ctr"/>
            <a:r>
              <a:rPr lang="en-GB" sz="2100">
                <a:solidFill>
                  <a:schemeClr val="bg1"/>
                </a:solidFill>
                <a:ea typeface="+mn-lt"/>
                <a:cs typeface="+mn-lt"/>
              </a:rPr>
              <a:t>Audit failures don't stop the money. But there's an even bigger problem we can't see.</a:t>
            </a:r>
            <a:endParaRPr lang="en-US" sz="2100">
              <a:solidFill>
                <a:schemeClr val="bg1"/>
              </a:solidFill>
              <a:ea typeface="+mn-lt"/>
              <a:cs typeface="+mn-lt"/>
            </a:endParaRPr>
          </a:p>
          <a:p>
            <a:pPr algn="ctr"/>
            <a:endParaRPr lang="en-US" sz="2100">
              <a:solidFill>
                <a:schemeClr val="bg1"/>
              </a:solidFill>
              <a:ea typeface="+mn-lt"/>
              <a:cs typeface="+mn-lt"/>
            </a:endParaRPr>
          </a:p>
        </p:txBody>
      </p:sp>
      <p:pic>
        <p:nvPicPr>
          <p:cNvPr id="7" name="Picture 6" descr="A yellow circle with black numbers&#10;&#10;AI-generated content may be incorrect.">
            <a:extLst>
              <a:ext uri="{FF2B5EF4-FFF2-40B4-BE49-F238E27FC236}">
                <a16:creationId xmlns:a16="http://schemas.microsoft.com/office/drawing/2014/main" id="{FB5BBEAD-0096-75C4-3976-3D0584290E61}"/>
              </a:ext>
            </a:extLst>
          </p:cNvPr>
          <p:cNvPicPr>
            <a:picLocks noChangeAspect="1"/>
          </p:cNvPicPr>
          <p:nvPr/>
        </p:nvPicPr>
        <p:blipFill>
          <a:blip r:embed="rId3"/>
          <a:srcRect l="56" t="-172" r="11429"/>
          <a:stretch>
            <a:fillRect/>
          </a:stretch>
        </p:blipFill>
        <p:spPr>
          <a:xfrm>
            <a:off x="299158" y="1714693"/>
            <a:ext cx="7848766" cy="2745095"/>
          </a:xfrm>
          <a:prstGeom prst="rect">
            <a:avLst/>
          </a:prstGeom>
        </p:spPr>
      </p:pic>
      <p:sp>
        <p:nvSpPr>
          <p:cNvPr id="9" name="TextBox 4">
            <a:extLst>
              <a:ext uri="{FF2B5EF4-FFF2-40B4-BE49-F238E27FC236}">
                <a16:creationId xmlns:a16="http://schemas.microsoft.com/office/drawing/2014/main" id="{8BC0DFFC-AD41-D0D5-2E2A-4B13BD5112DF}"/>
              </a:ext>
            </a:extLst>
          </p:cNvPr>
          <p:cNvSpPr txBox="1"/>
          <p:nvPr/>
        </p:nvSpPr>
        <p:spPr>
          <a:xfrm>
            <a:off x="223159" y="1801102"/>
            <a:ext cx="5065566"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2">
                    <a:lumMod val="25000"/>
                  </a:schemeClr>
                </a:solidFill>
                <a:latin typeface="Aptos"/>
              </a:rPr>
              <a:t>Total Funding</a:t>
            </a:r>
            <a:endParaRPr lang="en-US">
              <a:solidFill>
                <a:schemeClr val="bg2">
                  <a:lumMod val="25000"/>
                </a:schemeClr>
              </a:solidFill>
            </a:endParaRPr>
          </a:p>
        </p:txBody>
      </p:sp>
      <p:sp>
        <p:nvSpPr>
          <p:cNvPr id="11" name="TextBox 4">
            <a:extLst>
              <a:ext uri="{FF2B5EF4-FFF2-40B4-BE49-F238E27FC236}">
                <a16:creationId xmlns:a16="http://schemas.microsoft.com/office/drawing/2014/main" id="{32186C7D-75CD-BBC1-C204-DBE4F03D95CA}"/>
              </a:ext>
            </a:extLst>
          </p:cNvPr>
          <p:cNvSpPr txBox="1"/>
          <p:nvPr/>
        </p:nvSpPr>
        <p:spPr>
          <a:xfrm>
            <a:off x="1857999" y="5397325"/>
            <a:ext cx="5065566"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bg2">
                    <a:lumMod val="25000"/>
                  </a:schemeClr>
                </a:solidFill>
                <a:latin typeface="Aptos"/>
              </a:rPr>
              <a:t>Number of recipients</a:t>
            </a:r>
            <a:endParaRPr lang="en-US">
              <a:solidFill>
                <a:schemeClr val="bg2">
                  <a:lumMod val="25000"/>
                </a:schemeClr>
              </a:solidFill>
            </a:endParaRPr>
          </a:p>
          <a:p>
            <a:endParaRPr lang="en-US" sz="1400" b="1">
              <a:solidFill>
                <a:srgbClr val="000000"/>
              </a:solidFill>
            </a:endParaRPr>
          </a:p>
        </p:txBody>
      </p:sp>
      <p:pic>
        <p:nvPicPr>
          <p:cNvPr id="13" name="Picture 12" descr="A graph with numbers and a number of red and green squares">
            <a:extLst>
              <a:ext uri="{FF2B5EF4-FFF2-40B4-BE49-F238E27FC236}">
                <a16:creationId xmlns:a16="http://schemas.microsoft.com/office/drawing/2014/main" id="{E93EF240-67BD-DF2E-11BB-645D330E520F}"/>
              </a:ext>
            </a:extLst>
          </p:cNvPr>
          <p:cNvPicPr>
            <a:picLocks noChangeAspect="1"/>
          </p:cNvPicPr>
          <p:nvPr/>
        </p:nvPicPr>
        <p:blipFill>
          <a:blip r:embed="rId4"/>
          <a:srcRect l="-129" t="-1351" r="-320" b="3250"/>
          <a:stretch>
            <a:fillRect/>
          </a:stretch>
        </p:blipFill>
        <p:spPr>
          <a:xfrm>
            <a:off x="146959" y="4606790"/>
            <a:ext cx="8486625" cy="788914"/>
          </a:xfrm>
          <a:prstGeom prst="rect">
            <a:avLst/>
          </a:prstGeom>
        </p:spPr>
      </p:pic>
    </p:spTree>
    <p:extLst>
      <p:ext uri="{BB962C8B-B14F-4D97-AF65-F5344CB8AC3E}">
        <p14:creationId xmlns:p14="http://schemas.microsoft.com/office/powerpoint/2010/main" val="158379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B11B92-7DA2-847E-0B3F-BE88A962F63C}"/>
            </a:ext>
          </a:extLst>
        </p:cNvPr>
        <p:cNvGrpSpPr/>
        <p:nvPr/>
      </p:nvGrpSpPr>
      <p:grpSpPr>
        <a:xfrm>
          <a:off x="0" y="0"/>
          <a:ext cx="0" cy="0"/>
          <a:chOff x="0" y="0"/>
          <a:chExt cx="0" cy="0"/>
        </a:xfrm>
      </p:grpSpPr>
      <p:pic>
        <p:nvPicPr>
          <p:cNvPr id="17" name="Picture 16" descr="A screenshot of a graph&#10;&#10;AI-generated content may be incorrect.">
            <a:extLst>
              <a:ext uri="{FF2B5EF4-FFF2-40B4-BE49-F238E27FC236}">
                <a16:creationId xmlns:a16="http://schemas.microsoft.com/office/drawing/2014/main" id="{2037F211-8AF3-81E9-569A-63993DA8F0B7}"/>
              </a:ext>
            </a:extLst>
          </p:cNvPr>
          <p:cNvPicPr>
            <a:picLocks noChangeAspect="1"/>
          </p:cNvPicPr>
          <p:nvPr/>
        </p:nvPicPr>
        <p:blipFill>
          <a:blip r:embed="rId2"/>
          <a:stretch>
            <a:fillRect/>
          </a:stretch>
        </p:blipFill>
        <p:spPr>
          <a:xfrm>
            <a:off x="332074" y="1629101"/>
            <a:ext cx="3469921" cy="3880069"/>
          </a:xfrm>
          <a:prstGeom prst="rect">
            <a:avLst/>
          </a:prstGeom>
        </p:spPr>
      </p:pic>
      <p:sp>
        <p:nvSpPr>
          <p:cNvPr id="2" name="Title 1">
            <a:extLst>
              <a:ext uri="{FF2B5EF4-FFF2-40B4-BE49-F238E27FC236}">
                <a16:creationId xmlns:a16="http://schemas.microsoft.com/office/drawing/2014/main" id="{87853DEE-6F7D-A4AB-45AE-41FE2ED00E64}"/>
              </a:ext>
            </a:extLst>
          </p:cNvPr>
          <p:cNvSpPr>
            <a:spLocks noGrp="1"/>
          </p:cNvSpPr>
          <p:nvPr>
            <p:ph type="title"/>
          </p:nvPr>
        </p:nvSpPr>
        <p:spPr>
          <a:xfrm>
            <a:off x="554736" y="109851"/>
            <a:ext cx="8069562" cy="731520"/>
          </a:xfrm>
        </p:spPr>
        <p:txBody>
          <a:bodyPr>
            <a:normAutofit/>
          </a:bodyPr>
          <a:lstStyle/>
          <a:p>
            <a:r>
              <a:rPr lang="en-GB">
                <a:highlight>
                  <a:srgbClr val="FFFFFF"/>
                </a:highlight>
                <a:ea typeface="+mj-lt"/>
                <a:cs typeface="+mj-lt"/>
              </a:rPr>
              <a:t>The 72% Blind Spot</a:t>
            </a:r>
            <a:endParaRPr lang="en-US"/>
          </a:p>
        </p:txBody>
      </p:sp>
      <p:sp>
        <p:nvSpPr>
          <p:cNvPr id="24" name="TextBox 4">
            <a:extLst>
              <a:ext uri="{FF2B5EF4-FFF2-40B4-BE49-F238E27FC236}">
                <a16:creationId xmlns:a16="http://schemas.microsoft.com/office/drawing/2014/main" id="{EF0F320A-5F53-BF48-3C2E-66648892D543}"/>
              </a:ext>
            </a:extLst>
          </p:cNvPr>
          <p:cNvSpPr txBox="1"/>
          <p:nvPr/>
        </p:nvSpPr>
        <p:spPr>
          <a:xfrm>
            <a:off x="832771" y="1565012"/>
            <a:ext cx="2469098"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rgbClr val="000000"/>
                </a:solidFill>
                <a:latin typeface="Aptos"/>
              </a:rPr>
              <a:t>SAM.gov Exclusion Records</a:t>
            </a:r>
            <a:endParaRPr lang="en-US"/>
          </a:p>
          <a:p>
            <a:endParaRPr lang="en-US" sz="1400" b="1">
              <a:solidFill>
                <a:srgbClr val="000000"/>
              </a:solidFill>
            </a:endParaRPr>
          </a:p>
        </p:txBody>
      </p:sp>
      <p:sp>
        <p:nvSpPr>
          <p:cNvPr id="5" name="Google Shape;538;p14">
            <a:extLst>
              <a:ext uri="{FF2B5EF4-FFF2-40B4-BE49-F238E27FC236}">
                <a16:creationId xmlns:a16="http://schemas.microsoft.com/office/drawing/2014/main" id="{9E1164DB-9269-159B-84D6-D362EA11913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6" name="Google Shape;507;p14">
            <a:extLst>
              <a:ext uri="{FF2B5EF4-FFF2-40B4-BE49-F238E27FC236}">
                <a16:creationId xmlns:a16="http://schemas.microsoft.com/office/drawing/2014/main" id="{527EE5E3-0DF2-1B70-67EB-1DF24D6DB7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SAM.gov Public Extract 25361 (Dec 2025) | GAO-05-479 (2005) | GAO-09-174 (2009)</a:t>
            </a:r>
            <a:endParaRPr lang="en-US"/>
          </a:p>
        </p:txBody>
      </p:sp>
      <p:graphicFrame>
        <p:nvGraphicFramePr>
          <p:cNvPr id="10" name="Table 9">
            <a:extLst>
              <a:ext uri="{FF2B5EF4-FFF2-40B4-BE49-F238E27FC236}">
                <a16:creationId xmlns:a16="http://schemas.microsoft.com/office/drawing/2014/main" id="{32EA5D0D-1049-D234-09CE-0CF5FACA5BD7}"/>
              </a:ext>
            </a:extLst>
          </p:cNvPr>
          <p:cNvGraphicFramePr>
            <a:graphicFrameLocks noGrp="1"/>
          </p:cNvGraphicFramePr>
          <p:nvPr>
            <p:extLst>
              <p:ext uri="{D42A27DB-BD31-4B8C-83A1-F6EECF244321}">
                <p14:modId xmlns:p14="http://schemas.microsoft.com/office/powerpoint/2010/main" val="1289739245"/>
              </p:ext>
            </p:extLst>
          </p:nvPr>
        </p:nvGraphicFramePr>
        <p:xfrm>
          <a:off x="8632208" y="1330657"/>
          <a:ext cx="3000839" cy="3320672"/>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pPr lvl="0">
                        <a:buNone/>
                      </a:pPr>
                      <a:r>
                        <a:rPr lang="en-US" sz="1800" b="1" i="0" u="none" strike="noStrike" noProof="0">
                          <a:latin typeface="Aptos"/>
                        </a:rPr>
                        <a:t>Exclusion Data Snapshot</a:t>
                      </a:r>
                    </a:p>
                  </a:txBody>
                  <a:tcPr/>
                </a:tc>
                <a:extLst>
                  <a:ext uri="{0D108BD9-81ED-4DB2-BD59-A6C34878D82A}">
                    <a16:rowId xmlns:a16="http://schemas.microsoft.com/office/drawing/2014/main" val="3181032172"/>
                  </a:ext>
                </a:extLst>
              </a:tr>
              <a:tr h="551793">
                <a:tc>
                  <a:txBody>
                    <a:bodyPr/>
                    <a:lstStyle/>
                    <a:p>
                      <a:pPr lvl="0" algn="l">
                        <a:lnSpc>
                          <a:spcPct val="100000"/>
                        </a:lnSpc>
                        <a:spcBef>
                          <a:spcPts val="0"/>
                        </a:spcBef>
                        <a:spcAft>
                          <a:spcPts val="0"/>
                        </a:spcAft>
                        <a:buNone/>
                      </a:pPr>
                      <a:r>
                        <a:rPr lang="en-US" sz="2400" b="1" i="0" u="none" strike="noStrike" kern="1200" noProof="0">
                          <a:solidFill>
                            <a:srgbClr val="000000"/>
                          </a:solidFill>
                          <a:latin typeface="Aptos"/>
                          <a:ea typeface="+mn-ea"/>
                          <a:cs typeface="+mn-cs"/>
                        </a:rPr>
                        <a:t>72% Untraceable</a:t>
                      </a:r>
                      <a:endParaRPr lang="en-US" sz="2000" b="1" i="0" u="none" strike="noStrike" kern="1200" noProof="0">
                        <a:solidFill>
                          <a:srgbClr val="000000"/>
                        </a:solidFill>
                        <a:latin typeface="Aptos"/>
                        <a:ea typeface="+mn-ea"/>
                        <a:cs typeface="+mn-cs"/>
                      </a:endParaRPr>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rPr>
                        <a:t>120,099 excluded entities have no UEI</a:t>
                      </a:r>
                    </a:p>
                  </a:txBody>
                  <a:tcPr/>
                </a:tc>
                <a:extLst>
                  <a:ext uri="{0D108BD9-81ED-4DB2-BD59-A6C34878D82A}">
                    <a16:rowId xmlns:a16="http://schemas.microsoft.com/office/drawing/2014/main" val="2840237138"/>
                  </a:ext>
                </a:extLst>
              </a:tr>
              <a:tr h="477671">
                <a:tc>
                  <a:txBody>
                    <a:bodyPr/>
                    <a:lstStyle/>
                    <a:p>
                      <a:pPr lvl="0" algn="l">
                        <a:lnSpc>
                          <a:spcPct val="100000"/>
                        </a:lnSpc>
                        <a:spcBef>
                          <a:spcPts val="0"/>
                        </a:spcBef>
                        <a:spcAft>
                          <a:spcPts val="0"/>
                        </a:spcAft>
                        <a:buNone/>
                      </a:pPr>
                      <a:r>
                        <a:rPr lang="en-US" sz="1800" b="0" i="0" u="none" strike="noStrike" noProof="0">
                          <a:solidFill>
                            <a:srgbClr val="000000"/>
                          </a:solidFill>
                        </a:rPr>
                        <a:t>Only 47,227 (28%) can be matched</a:t>
                      </a:r>
                    </a:p>
                  </a:txBody>
                  <a:tcPr/>
                </a:tc>
                <a:extLst>
                  <a:ext uri="{0D108BD9-81ED-4DB2-BD59-A6C34878D82A}">
                    <a16:rowId xmlns:a16="http://schemas.microsoft.com/office/drawing/2014/main" val="2812688270"/>
                  </a:ext>
                </a:extLst>
              </a:tr>
              <a:tr h="446689">
                <a:tc>
                  <a:txBody>
                    <a:bodyPr/>
                    <a:lstStyle/>
                    <a:p>
                      <a:pPr lvl="0">
                        <a:buNone/>
                      </a:pPr>
                      <a:r>
                        <a:rPr lang="en-US" sz="1800" b="0" i="0" u="none" strike="noStrike" noProof="0">
                          <a:solidFill>
                            <a:srgbClr val="000000"/>
                          </a:solidFill>
                        </a:rPr>
                        <a:t>GAO flagged this gap in 2005</a:t>
                      </a:r>
                      <a:endParaRPr lang="en-US"/>
                    </a:p>
                  </a:txBody>
                  <a:tcPr/>
                </a:tc>
                <a:extLst>
                  <a:ext uri="{0D108BD9-81ED-4DB2-BD59-A6C34878D82A}">
                    <a16:rowId xmlns:a16="http://schemas.microsoft.com/office/drawing/2014/main" val="2896748848"/>
                  </a:ext>
                </a:extLst>
              </a:tr>
              <a:tr h="534537">
                <a:tc>
                  <a:txBody>
                    <a:bodyPr/>
                    <a:lstStyle/>
                    <a:p>
                      <a:pPr lvl="0">
                        <a:buNone/>
                      </a:pPr>
                      <a:r>
                        <a:rPr lang="en-US" sz="1800" b="0" i="0" u="none" strike="noStrike" noProof="0">
                          <a:solidFill>
                            <a:srgbClr val="000000"/>
                          </a:solidFill>
                          <a:latin typeface="Aptos"/>
                        </a:rPr>
                        <a:t>GAO confirmed it was still unresolved in 2009</a:t>
                      </a:r>
                      <a:endParaRPr lang="en-US"/>
                    </a:p>
                  </a:txBody>
                  <a:tcPr/>
                </a:tc>
                <a:extLst>
                  <a:ext uri="{0D108BD9-81ED-4DB2-BD59-A6C34878D82A}">
                    <a16:rowId xmlns:a16="http://schemas.microsoft.com/office/drawing/2014/main" val="2795024267"/>
                  </a:ext>
                </a:extLst>
              </a:tr>
            </a:tbl>
          </a:graphicData>
        </a:graphic>
      </p:graphicFrame>
      <p:sp>
        <p:nvSpPr>
          <p:cNvPr id="12" name="TextBox 4">
            <a:extLst>
              <a:ext uri="{FF2B5EF4-FFF2-40B4-BE49-F238E27FC236}">
                <a16:creationId xmlns:a16="http://schemas.microsoft.com/office/drawing/2014/main" id="{60675FE4-ACAE-719E-5F1E-B77C14BA9F61}"/>
              </a:ext>
            </a:extLst>
          </p:cNvPr>
          <p:cNvSpPr txBox="1"/>
          <p:nvPr/>
        </p:nvSpPr>
        <p:spPr>
          <a:xfrm>
            <a:off x="651415" y="916744"/>
            <a:ext cx="7354214"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We know who's excluded. We just can't tell if they're still getting paid.</a:t>
            </a:r>
            <a:endParaRPr lang="en-US"/>
          </a:p>
        </p:txBody>
      </p:sp>
      <p:sp>
        <p:nvSpPr>
          <p:cNvPr id="7" name="Rectangle: Rounded Corners 6">
            <a:extLst>
              <a:ext uri="{FF2B5EF4-FFF2-40B4-BE49-F238E27FC236}">
                <a16:creationId xmlns:a16="http://schemas.microsoft.com/office/drawing/2014/main" id="{B4A17AFF-11F9-ED95-3449-6895499741B1}"/>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934;p251">
            <a:extLst>
              <a:ext uri="{FF2B5EF4-FFF2-40B4-BE49-F238E27FC236}">
                <a16:creationId xmlns:a16="http://schemas.microsoft.com/office/drawing/2014/main" id="{729A2B62-8CED-8ABC-93CD-7DD979137EEB}"/>
              </a:ext>
            </a:extLst>
          </p:cNvPr>
          <p:cNvSpPr/>
          <p:nvPr/>
        </p:nvSpPr>
        <p:spPr>
          <a:xfrm>
            <a:off x="8870450" y="5118288"/>
            <a:ext cx="2528995" cy="1323408"/>
          </a:xfrm>
          <a:prstGeom prst="rect">
            <a:avLst/>
          </a:prstGeom>
          <a:noFill/>
          <a:ln>
            <a:noFill/>
          </a:ln>
        </p:spPr>
        <p:txBody>
          <a:bodyPr spcFirstLastPara="1" wrap="square" lIns="91433" tIns="45700" rIns="91433" bIns="45700" anchor="ctr" anchorCtr="0">
            <a:noAutofit/>
          </a:bodyPr>
          <a:lstStyle/>
          <a:p>
            <a:pPr algn="ctr"/>
            <a:r>
              <a:rPr lang="en-GB" sz="2200">
                <a:solidFill>
                  <a:schemeClr val="bg1"/>
                </a:solidFill>
                <a:ea typeface="+mn-lt"/>
                <a:cs typeface="+mn-lt"/>
              </a:rPr>
              <a:t>We can't track everyone. But we can show what happens when we do.</a:t>
            </a:r>
            <a:endParaRPr lang="en-US"/>
          </a:p>
        </p:txBody>
      </p:sp>
      <p:pic>
        <p:nvPicPr>
          <p:cNvPr id="13" name="Picture 12" descr="A road with numbers and signs&#10;&#10;AI-generated content may be incorrect.">
            <a:extLst>
              <a:ext uri="{FF2B5EF4-FFF2-40B4-BE49-F238E27FC236}">
                <a16:creationId xmlns:a16="http://schemas.microsoft.com/office/drawing/2014/main" id="{6F0EF1A7-6CDB-D3D3-2DD9-79A9587570AE}"/>
              </a:ext>
            </a:extLst>
          </p:cNvPr>
          <p:cNvPicPr>
            <a:picLocks noChangeAspect="1"/>
          </p:cNvPicPr>
          <p:nvPr/>
        </p:nvPicPr>
        <p:blipFill>
          <a:blip r:embed="rId3"/>
          <a:stretch>
            <a:fillRect/>
          </a:stretch>
        </p:blipFill>
        <p:spPr>
          <a:xfrm>
            <a:off x="3379031" y="1567793"/>
            <a:ext cx="5083592" cy="3144345"/>
          </a:xfrm>
          <a:prstGeom prst="rect">
            <a:avLst/>
          </a:prstGeom>
        </p:spPr>
      </p:pic>
      <p:sp>
        <p:nvSpPr>
          <p:cNvPr id="18" name="TextBox 4">
            <a:extLst>
              <a:ext uri="{FF2B5EF4-FFF2-40B4-BE49-F238E27FC236}">
                <a16:creationId xmlns:a16="http://schemas.microsoft.com/office/drawing/2014/main" id="{50475EB1-ADA8-5DF5-CF82-C7CA95B2EC3C}"/>
              </a:ext>
            </a:extLst>
          </p:cNvPr>
          <p:cNvSpPr txBox="1"/>
          <p:nvPr/>
        </p:nvSpPr>
        <p:spPr>
          <a:xfrm>
            <a:off x="5168287" y="4849494"/>
            <a:ext cx="1899788"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rgbClr val="000000"/>
                </a:solidFill>
                <a:latin typeface="Aptos"/>
              </a:rPr>
              <a:t>Documented Efforts</a:t>
            </a:r>
            <a:endParaRPr lang="en-US"/>
          </a:p>
        </p:txBody>
      </p:sp>
    </p:spTree>
    <p:extLst>
      <p:ext uri="{BB962C8B-B14F-4D97-AF65-F5344CB8AC3E}">
        <p14:creationId xmlns:p14="http://schemas.microsoft.com/office/powerpoint/2010/main" val="2951824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39343-7CD7-7795-F8B4-7F4BB9F4FCA8}"/>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DE46C13-A63E-362F-9C7F-9E745D18852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EC9FC91-F9FB-7FF3-C25B-7D85B247F1E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7FC915B-47BF-C4A4-8F24-A629155E4FF9}"/>
              </a:ext>
            </a:extLst>
          </p:cNvPr>
          <p:cNvSpPr>
            <a:spLocks noGrp="1"/>
          </p:cNvSpPr>
          <p:nvPr>
            <p:ph type="title"/>
          </p:nvPr>
        </p:nvSpPr>
        <p:spPr>
          <a:xfrm>
            <a:off x="563596" y="284208"/>
            <a:ext cx="10985063" cy="731520"/>
          </a:xfrm>
        </p:spPr>
        <p:txBody>
          <a:bodyPr/>
          <a:lstStyle/>
          <a:p>
            <a:r>
              <a:rPr lang="en-US">
                <a:ea typeface="+mj-lt"/>
                <a:cs typeface="+mj-lt"/>
              </a:rPr>
              <a:t>A Gap in the System</a:t>
            </a:r>
            <a:endParaRPr lang="en-US"/>
          </a:p>
        </p:txBody>
      </p:sp>
      <p:sp>
        <p:nvSpPr>
          <p:cNvPr id="4" name="Google Shape;878;p247">
            <a:extLst>
              <a:ext uri="{FF2B5EF4-FFF2-40B4-BE49-F238E27FC236}">
                <a16:creationId xmlns:a16="http://schemas.microsoft.com/office/drawing/2014/main" id="{F22B31C6-AE40-5222-05EC-F010F3444BD8}"/>
              </a:ext>
            </a:extLst>
          </p:cNvPr>
          <p:cNvSpPr txBox="1"/>
          <p:nvPr/>
        </p:nvSpPr>
        <p:spPr>
          <a:xfrm>
            <a:off x="560926"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sym typeface="Helvetica Neue"/>
              </a:rPr>
              <a:t>Key Players</a:t>
            </a:r>
            <a:endParaRPr lang="en-US"/>
          </a:p>
        </p:txBody>
      </p:sp>
      <p:sp>
        <p:nvSpPr>
          <p:cNvPr id="7" name="Google Shape;879;p247">
            <a:extLst>
              <a:ext uri="{FF2B5EF4-FFF2-40B4-BE49-F238E27FC236}">
                <a16:creationId xmlns:a16="http://schemas.microsoft.com/office/drawing/2014/main" id="{904EE5DF-252D-4B81-8626-BCD70C9A63E1}"/>
              </a:ext>
            </a:extLst>
          </p:cNvPr>
          <p:cNvSpPr txBox="1"/>
          <p:nvPr/>
        </p:nvSpPr>
        <p:spPr>
          <a:xfrm>
            <a:off x="4330398" y="1715102"/>
            <a:ext cx="3526178" cy="408038"/>
          </a:xfrm>
          <a:prstGeom prst="rect">
            <a:avLst/>
          </a:prstGeom>
          <a:solidFill>
            <a:schemeClr val="accent2"/>
          </a:solidFill>
          <a:ln>
            <a:noFill/>
          </a:ln>
        </p:spPr>
        <p:txBody>
          <a:bodyPr spcFirstLastPara="1" wrap="square" lIns="91433" tIns="45700" rIns="91433" bIns="45700" anchor="ctr" anchorCtr="0">
            <a:noAutofit/>
          </a:bodyPr>
          <a:lstStyle/>
          <a:p>
            <a:r>
              <a:rPr lang="en" sz="1600" b="1">
                <a:solidFill>
                  <a:schemeClr val="bg1"/>
                </a:solidFill>
                <a:sym typeface="Helvetica Neue"/>
              </a:rPr>
              <a:t>What Went Wrong</a:t>
            </a:r>
            <a:endParaRPr lang="en-US">
              <a:solidFill>
                <a:schemeClr val="bg1"/>
              </a:solidFill>
            </a:endParaRPr>
          </a:p>
        </p:txBody>
      </p:sp>
      <p:sp>
        <p:nvSpPr>
          <p:cNvPr id="9" name="Google Shape;880;p247">
            <a:extLst>
              <a:ext uri="{FF2B5EF4-FFF2-40B4-BE49-F238E27FC236}">
                <a16:creationId xmlns:a16="http://schemas.microsoft.com/office/drawing/2014/main" id="{797D07D8-0414-2799-AF5B-1D7929F3CFEB}"/>
              </a:ext>
            </a:extLst>
          </p:cNvPr>
          <p:cNvSpPr txBox="1"/>
          <p:nvPr/>
        </p:nvSpPr>
        <p:spPr>
          <a:xfrm>
            <a:off x="8099868" y="1715102"/>
            <a:ext cx="3526178" cy="408038"/>
          </a:xfrm>
          <a:prstGeom prst="rect">
            <a:avLst/>
          </a:prstGeom>
          <a:solidFill>
            <a:schemeClr val="accent4"/>
          </a:solidFill>
          <a:ln>
            <a:noFill/>
          </a:ln>
        </p:spPr>
        <p:txBody>
          <a:bodyPr spcFirstLastPara="1" wrap="square" lIns="91433" tIns="45700" rIns="91433" bIns="45700" anchor="ctr" anchorCtr="0">
            <a:noAutofit/>
          </a:bodyPr>
          <a:lstStyle/>
          <a:p>
            <a:r>
              <a:rPr lang="en" sz="1600" b="1">
                <a:solidFill>
                  <a:schemeClr val="bg1"/>
                </a:solidFill>
              </a:rPr>
              <a:t>The Gap</a:t>
            </a:r>
          </a:p>
        </p:txBody>
      </p:sp>
      <p:cxnSp>
        <p:nvCxnSpPr>
          <p:cNvPr id="11" name="Google Shape;889;p247">
            <a:extLst>
              <a:ext uri="{FF2B5EF4-FFF2-40B4-BE49-F238E27FC236}">
                <a16:creationId xmlns:a16="http://schemas.microsoft.com/office/drawing/2014/main" id="{C8255222-327F-F540-F777-7E50D6EDC57F}"/>
              </a:ext>
            </a:extLst>
          </p:cNvPr>
          <p:cNvCxnSpPr>
            <a:cxnSpLocks/>
          </p:cNvCxnSpPr>
          <p:nvPr/>
        </p:nvCxnSpPr>
        <p:spPr>
          <a:xfrm>
            <a:off x="7965790"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15" name="Google Shape;882;p247">
            <a:extLst>
              <a:ext uri="{FF2B5EF4-FFF2-40B4-BE49-F238E27FC236}">
                <a16:creationId xmlns:a16="http://schemas.microsoft.com/office/drawing/2014/main" id="{36302CDA-6D31-ED44-A516-603E04E4F13A}"/>
              </a:ext>
            </a:extLst>
          </p:cNvPr>
          <p:cNvSpPr txBox="1"/>
          <p:nvPr/>
        </p:nvSpPr>
        <p:spPr>
          <a:xfrm>
            <a:off x="4330397" y="2268394"/>
            <a:ext cx="3526178" cy="3766841"/>
          </a:xfrm>
          <a:prstGeom prst="rect">
            <a:avLst/>
          </a:prstGeom>
          <a:noFill/>
          <a:ln>
            <a:noFill/>
          </a:ln>
        </p:spPr>
        <p:txBody>
          <a:bodyPr spcFirstLastPara="1" wrap="square" lIns="91440" tIns="91440" rIns="91440" bIns="91440" anchor="t" anchorCtr="0">
            <a:noAutofit/>
          </a:bodyPr>
          <a:lstStyle/>
          <a:p>
            <a:pPr marL="285750" indent="-285750">
              <a:buFont typeface="Arial"/>
              <a:buChar char="•"/>
            </a:pPr>
            <a:r>
              <a:rPr lang="en-US" sz="1400">
                <a:ea typeface="+mn-lt"/>
                <a:cs typeface="+mn-lt"/>
              </a:rPr>
              <a:t>HUD permanently excluded the entity in 1997</a:t>
            </a:r>
            <a:endParaRPr lang="en-US"/>
          </a:p>
          <a:p>
            <a:pPr marL="285750" indent="-285750">
              <a:buFont typeface="Arial"/>
              <a:buChar char="•"/>
            </a:pPr>
            <a:r>
              <a:rPr lang="en-US" sz="1400">
                <a:ea typeface="+mn-lt"/>
                <a:cs typeface="+mn-lt"/>
              </a:rPr>
              <a:t>Section 8 payments </a:t>
            </a:r>
            <a:r>
              <a:rPr lang="en-US" sz="1400" b="1">
                <a:ea typeface="+mn-lt"/>
                <a:cs typeface="+mn-lt"/>
              </a:rPr>
              <a:t>were not screened</a:t>
            </a:r>
            <a:endParaRPr lang="en-US"/>
          </a:p>
          <a:p>
            <a:pPr marL="285750" indent="-285750">
              <a:buFont typeface="Arial"/>
              <a:buChar char="•"/>
            </a:pPr>
            <a:r>
              <a:rPr lang="en-US" sz="1400">
                <a:ea typeface="+mn-lt"/>
                <a:cs typeface="+mn-lt"/>
              </a:rPr>
              <a:t>PHAs relied on </a:t>
            </a:r>
            <a:r>
              <a:rPr lang="en-US" sz="1400" b="1">
                <a:ea typeface="+mn-lt"/>
                <a:cs typeface="+mn-lt"/>
              </a:rPr>
              <a:t>manual checks</a:t>
            </a:r>
            <a:endParaRPr lang="en-US"/>
          </a:p>
          <a:p>
            <a:pPr marL="285750" indent="-285750">
              <a:buFont typeface="Arial"/>
              <a:buChar char="•"/>
            </a:pPr>
            <a:r>
              <a:rPr lang="en-US" sz="1400">
                <a:ea typeface="+mn-lt"/>
                <a:cs typeface="+mn-lt"/>
              </a:rPr>
              <a:t>Exclusion enforcement </a:t>
            </a:r>
            <a:r>
              <a:rPr lang="en-US" sz="1400" b="1">
                <a:ea typeface="+mn-lt"/>
                <a:cs typeface="+mn-lt"/>
              </a:rPr>
              <a:t>failed across decentralized systems</a:t>
            </a:r>
            <a:endParaRPr lang="en-US"/>
          </a:p>
          <a:p>
            <a:pPr marL="285750" indent="-285750">
              <a:buFont typeface="Arial"/>
              <a:buChar char="•"/>
            </a:pPr>
            <a:r>
              <a:rPr lang="en-US" sz="1400" b="1">
                <a:ea typeface="+mn-lt"/>
                <a:cs typeface="+mn-lt"/>
              </a:rPr>
              <a:t>~$2M paid</a:t>
            </a:r>
            <a:r>
              <a:rPr lang="en-US" sz="1400">
                <a:ea typeface="+mn-lt"/>
                <a:cs typeface="+mn-lt"/>
              </a:rPr>
              <a:t> in Section 8 subsidies</a:t>
            </a:r>
            <a:endParaRPr lang="en-US">
              <a:ea typeface="+mn-lt"/>
              <a:cs typeface="+mn-lt"/>
            </a:endParaRPr>
          </a:p>
          <a:p>
            <a:pPr marL="285750" indent="-285750">
              <a:buFont typeface="Arial"/>
              <a:buChar char="•"/>
            </a:pPr>
            <a:r>
              <a:rPr lang="en-US" sz="1400">
                <a:ea typeface="+mn-lt"/>
                <a:cs typeface="+mn-lt"/>
              </a:rPr>
              <a:t>Payments confirmed through </a:t>
            </a:r>
            <a:r>
              <a:rPr lang="en-US" sz="1400" b="1">
                <a:ea typeface="+mn-lt"/>
                <a:cs typeface="+mn-lt"/>
              </a:rPr>
              <a:t>2022 audit activity</a:t>
            </a:r>
            <a:endParaRPr lang="en-US">
              <a:ea typeface="+mn-lt"/>
              <a:cs typeface="+mn-lt"/>
            </a:endParaRPr>
          </a:p>
          <a:p>
            <a:pPr marL="285750" indent="-285750">
              <a:buFont typeface="Arial"/>
              <a:buChar char="•"/>
            </a:pPr>
            <a:r>
              <a:rPr lang="en-US" sz="1400">
                <a:ea typeface="+mn-lt"/>
                <a:cs typeface="+mn-lt"/>
              </a:rPr>
              <a:t>Failure persisted for </a:t>
            </a:r>
            <a:r>
              <a:rPr lang="en-US" sz="1400" b="1">
                <a:ea typeface="+mn-lt"/>
                <a:cs typeface="+mn-lt"/>
              </a:rPr>
              <a:t>28 years</a:t>
            </a:r>
            <a:endParaRPr lang="en-US">
              <a:ea typeface="+mn-lt"/>
              <a:cs typeface="+mn-lt"/>
            </a:endParaRPr>
          </a:p>
          <a:p>
            <a:pPr>
              <a:buFont typeface="Arial"/>
            </a:pPr>
            <a:endParaRPr lang="en-US" sz="1400" b="1"/>
          </a:p>
          <a:p>
            <a:pPr>
              <a:spcAft>
                <a:spcPts val="600"/>
              </a:spcAft>
            </a:pPr>
            <a:endParaRPr lang="en-US" sz="1400"/>
          </a:p>
          <a:p>
            <a:pPr marL="226695" indent="-226695">
              <a:spcAft>
                <a:spcPts val="600"/>
              </a:spcAft>
              <a:buClr>
                <a:srgbClr val="3F3F3F"/>
              </a:buClr>
              <a:buSzPct val="100000"/>
              <a:buFont typeface="Arial" panose="020B0604020202020204" pitchFamily="34" charset="0"/>
              <a:buChar char="•"/>
            </a:pPr>
            <a:endParaRPr lang="en-US" sz="1400"/>
          </a:p>
        </p:txBody>
      </p:sp>
      <p:sp>
        <p:nvSpPr>
          <p:cNvPr id="16" name="Google Shape;883;p247">
            <a:extLst>
              <a:ext uri="{FF2B5EF4-FFF2-40B4-BE49-F238E27FC236}">
                <a16:creationId xmlns:a16="http://schemas.microsoft.com/office/drawing/2014/main" id="{8CB23EF8-200A-B022-1F2E-4FF31CCBCFE8}"/>
              </a:ext>
            </a:extLst>
          </p:cNvPr>
          <p:cNvSpPr txBox="1"/>
          <p:nvPr/>
        </p:nvSpPr>
        <p:spPr>
          <a:xfrm>
            <a:off x="8099868" y="2268394"/>
            <a:ext cx="3526178" cy="3766841"/>
          </a:xfrm>
          <a:prstGeom prst="rect">
            <a:avLst/>
          </a:prstGeom>
          <a:noFill/>
          <a:ln>
            <a:noFill/>
          </a:ln>
        </p:spPr>
        <p:txBody>
          <a:bodyPr spcFirstLastPara="1" wrap="square" lIns="91440" tIns="91440" rIns="91440" bIns="91440" anchor="t" anchorCtr="0">
            <a:noAutofit/>
          </a:bodyPr>
          <a:lstStyle/>
          <a:p>
            <a:pPr marL="226695" indent="-226695">
              <a:spcAft>
                <a:spcPts val="600"/>
              </a:spcAft>
              <a:buClr>
                <a:srgbClr val="3F3F3F"/>
              </a:buClr>
              <a:buSzPct val="100000"/>
              <a:buFont typeface="Arial" panose="020B0604020202020204" pitchFamily="34" charset="0"/>
              <a:buChar char="•"/>
            </a:pPr>
            <a:r>
              <a:rPr lang="en" sz="1400">
                <a:ea typeface="+mn-lt"/>
                <a:cs typeface="+mn-lt"/>
              </a:rPr>
              <a:t>Without </a:t>
            </a:r>
            <a:r>
              <a:rPr lang="en" sz="1400" b="1">
                <a:ea typeface="+mn-lt"/>
                <a:cs typeface="+mn-lt"/>
              </a:rPr>
              <a:t>automated, pre-payment exclusion screening</a:t>
            </a:r>
            <a:r>
              <a:rPr lang="en" sz="1400">
                <a:ea typeface="+mn-lt"/>
                <a:cs typeface="+mn-lt"/>
              </a:rPr>
              <a:t>, permanent exclusions can be effectively ignored, even within a single agency.</a:t>
            </a:r>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A glaring inter-agency oversight</a:t>
            </a:r>
          </a:p>
        </p:txBody>
      </p:sp>
      <p:cxnSp>
        <p:nvCxnSpPr>
          <p:cNvPr id="18" name="Google Shape;885;p247">
            <a:extLst>
              <a:ext uri="{FF2B5EF4-FFF2-40B4-BE49-F238E27FC236}">
                <a16:creationId xmlns:a16="http://schemas.microsoft.com/office/drawing/2014/main" id="{3B5AE8D8-A3BA-9321-12A0-D39FE6B99B05}"/>
              </a:ext>
            </a:extLst>
          </p:cNvPr>
          <p:cNvCxnSpPr>
            <a:cxnSpLocks/>
          </p:cNvCxnSpPr>
          <p:nvPr/>
        </p:nvCxnSpPr>
        <p:spPr>
          <a:xfrm>
            <a:off x="4196319"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22" name="Google Shape;934;p251">
            <a:extLst>
              <a:ext uri="{FF2B5EF4-FFF2-40B4-BE49-F238E27FC236}">
                <a16:creationId xmlns:a16="http://schemas.microsoft.com/office/drawing/2014/main" id="{B57274A3-0D53-C98A-C983-0A055A742E14}"/>
              </a:ext>
            </a:extLst>
          </p:cNvPr>
          <p:cNvSpPr/>
          <p:nvPr/>
        </p:nvSpPr>
        <p:spPr>
          <a:xfrm>
            <a:off x="1897492" y="5220176"/>
            <a:ext cx="8405773" cy="1631532"/>
          </a:xfrm>
          <a:prstGeom prst="rect">
            <a:avLst/>
          </a:prstGeom>
          <a:noFill/>
          <a:ln>
            <a:noFill/>
          </a:ln>
        </p:spPr>
        <p:txBody>
          <a:bodyPr spcFirstLastPara="1" wrap="square" lIns="91433" tIns="45700" rIns="91433" bIns="45700" anchor="ctr" anchorCtr="0">
            <a:noAutofit/>
          </a:bodyPr>
          <a:lstStyle/>
          <a:p>
            <a:pPr algn="ctr">
              <a:buClr>
                <a:schemeClr val="dk1"/>
              </a:buClr>
            </a:pPr>
            <a:r>
              <a:rPr lang="en-US" sz="3200">
                <a:solidFill>
                  <a:schemeClr val="bg1"/>
                </a:solidFill>
                <a:ea typeface="Helvetica Neue"/>
                <a:cs typeface="Helvetica Neue"/>
              </a:rPr>
              <a:t>Connected by UEI Unique Entity Identifier</a:t>
            </a:r>
            <a:endParaRPr lang="en-US">
              <a:solidFill>
                <a:schemeClr val="bg1"/>
              </a:solidFill>
            </a:endParaRPr>
          </a:p>
        </p:txBody>
      </p:sp>
      <p:sp>
        <p:nvSpPr>
          <p:cNvPr id="8" name="Google Shape;538;p14">
            <a:extLst>
              <a:ext uri="{FF2B5EF4-FFF2-40B4-BE49-F238E27FC236}">
                <a16:creationId xmlns:a16="http://schemas.microsoft.com/office/drawing/2014/main" id="{6E600C15-6487-766A-04EA-28ABBDB1F0C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13" name="TextBox 4">
            <a:extLst>
              <a:ext uri="{FF2B5EF4-FFF2-40B4-BE49-F238E27FC236}">
                <a16:creationId xmlns:a16="http://schemas.microsoft.com/office/drawing/2014/main" id="{9E35C518-6C0E-A38B-CBFC-4A31742F1C2B}"/>
              </a:ext>
            </a:extLst>
          </p:cNvPr>
          <p:cNvSpPr txBox="1"/>
          <p:nvPr/>
        </p:nvSpPr>
        <p:spPr>
          <a:xfrm>
            <a:off x="651415" y="916744"/>
            <a:ext cx="5568632" cy="892552"/>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ea typeface="+mn-lt"/>
                <a:cs typeface="+mn-lt"/>
              </a:rPr>
              <a:t>How HUD Paid an Excluded Entity for 28 Years</a:t>
            </a:r>
            <a:endParaRPr lang="en-US" sz="2000"/>
          </a:p>
          <a:p>
            <a:endParaRPr lang="en-US" sz="3200">
              <a:solidFill>
                <a:srgbClr val="000000"/>
              </a:solidFill>
            </a:endParaRPr>
          </a:p>
        </p:txBody>
      </p:sp>
      <p:sp>
        <p:nvSpPr>
          <p:cNvPr id="10" name="Rectangle: Rounded Corners 9">
            <a:extLst>
              <a:ext uri="{FF2B5EF4-FFF2-40B4-BE49-F238E27FC236}">
                <a16:creationId xmlns:a16="http://schemas.microsoft.com/office/drawing/2014/main" id="{019A8CE3-57F6-9C71-C735-5140CEE5769F}"/>
              </a:ext>
            </a:extLst>
          </p:cNvPr>
          <p:cNvSpPr/>
          <p:nvPr/>
        </p:nvSpPr>
        <p:spPr>
          <a:xfrm>
            <a:off x="4445959" y="4744259"/>
            <a:ext cx="3287090" cy="11151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934;p251">
            <a:extLst>
              <a:ext uri="{FF2B5EF4-FFF2-40B4-BE49-F238E27FC236}">
                <a16:creationId xmlns:a16="http://schemas.microsoft.com/office/drawing/2014/main" id="{C9396294-CF6D-62BF-84B9-AFAC26BE5D2B}"/>
              </a:ext>
            </a:extLst>
          </p:cNvPr>
          <p:cNvSpPr/>
          <p:nvPr/>
        </p:nvSpPr>
        <p:spPr>
          <a:xfrm>
            <a:off x="4637154" y="4805390"/>
            <a:ext cx="3101782" cy="969738"/>
          </a:xfrm>
          <a:prstGeom prst="rect">
            <a:avLst/>
          </a:prstGeom>
          <a:noFill/>
          <a:ln>
            <a:noFill/>
          </a:ln>
        </p:spPr>
        <p:txBody>
          <a:bodyPr spcFirstLastPara="1" wrap="square" lIns="91433" tIns="45700" rIns="91433" bIns="45700" anchor="ctr" anchorCtr="0">
            <a:noAutofit/>
          </a:bodyPr>
          <a:lstStyle/>
          <a:p>
            <a:pPr marL="285750" indent="-285750">
              <a:buFont typeface="Arial"/>
              <a:buChar char="•"/>
            </a:pPr>
            <a:r>
              <a:rPr lang="en-US" sz="1200">
                <a:solidFill>
                  <a:schemeClr val="bg1"/>
                </a:solidFill>
                <a:ea typeface="+mn-lt"/>
                <a:cs typeface="+mn-lt"/>
                <a:sym typeface="Helvetica Neue"/>
              </a:rPr>
              <a:t>Undermines federal payment integrity and public trust</a:t>
            </a:r>
            <a:endParaRPr lang="en-US" sz="1200">
              <a:solidFill>
                <a:schemeClr val="bg1"/>
              </a:solidFill>
            </a:endParaRPr>
          </a:p>
          <a:p>
            <a:pPr marL="285750" indent="-285750">
              <a:buFont typeface="Arial"/>
              <a:buChar char="•"/>
            </a:pPr>
            <a:r>
              <a:rPr lang="en-US" sz="1200">
                <a:solidFill>
                  <a:schemeClr val="bg1"/>
                </a:solidFill>
                <a:ea typeface="+mn-lt"/>
                <a:cs typeface="+mn-lt"/>
                <a:sym typeface="Helvetica Neue"/>
              </a:rPr>
              <a:t>Creates legal, financial, and reputational risk</a:t>
            </a:r>
            <a:endParaRPr lang="en-US" sz="1600">
              <a:solidFill>
                <a:schemeClr val="bg1"/>
              </a:solidFill>
            </a:endParaRPr>
          </a:p>
        </p:txBody>
      </p:sp>
      <p:sp>
        <p:nvSpPr>
          <p:cNvPr id="23" name="Google Shape;507;p14">
            <a:extLst>
              <a:ext uri="{FF2B5EF4-FFF2-40B4-BE49-F238E27FC236}">
                <a16:creationId xmlns:a16="http://schemas.microsoft.com/office/drawing/2014/main" id="{69D977D2-73F9-3C46-46ED-1E5A330AD2D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 FAC (FY2016-2024), SAM.gov Public Extract 25361 (Dec 27, 2025)</a:t>
            </a:r>
            <a:endParaRPr lang="en-US"/>
          </a:p>
        </p:txBody>
      </p:sp>
      <p:pic>
        <p:nvPicPr>
          <p:cNvPr id="17" name="Picture 16" descr="A diagram of a housing scheme&#10;&#10;AI-generated content may be incorrect.">
            <a:extLst>
              <a:ext uri="{FF2B5EF4-FFF2-40B4-BE49-F238E27FC236}">
                <a16:creationId xmlns:a16="http://schemas.microsoft.com/office/drawing/2014/main" id="{95F6C898-A3A5-5DAB-2A75-A97A11F62F25}"/>
              </a:ext>
            </a:extLst>
          </p:cNvPr>
          <p:cNvPicPr>
            <a:picLocks noChangeAspect="1"/>
          </p:cNvPicPr>
          <p:nvPr/>
        </p:nvPicPr>
        <p:blipFill>
          <a:blip r:embed="rId6"/>
          <a:srcRect t="-423" r="10167" b="-186"/>
          <a:stretch>
            <a:fillRect/>
          </a:stretch>
        </p:blipFill>
        <p:spPr>
          <a:xfrm>
            <a:off x="212237" y="2101741"/>
            <a:ext cx="3933985" cy="2956572"/>
          </a:xfrm>
          <a:prstGeom prst="rect">
            <a:avLst/>
          </a:prstGeom>
        </p:spPr>
      </p:pic>
      <p:sp>
        <p:nvSpPr>
          <p:cNvPr id="6" name="TextBox 5">
            <a:extLst>
              <a:ext uri="{FF2B5EF4-FFF2-40B4-BE49-F238E27FC236}">
                <a16:creationId xmlns:a16="http://schemas.microsoft.com/office/drawing/2014/main" id="{771C4620-BE99-E577-EF94-E4D14057C01F}"/>
              </a:ext>
            </a:extLst>
          </p:cNvPr>
          <p:cNvSpPr txBox="1"/>
          <p:nvPr/>
        </p:nvSpPr>
        <p:spPr>
          <a:xfrm>
            <a:off x="8273428" y="3729804"/>
            <a:ext cx="3048000" cy="2308324"/>
          </a:xfrm>
          <a:prstGeom prst="rect">
            <a:avLst/>
          </a:prstGeom>
          <a:solidFill>
            <a:srgbClr val="FEF2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Add: Legal citation</a:t>
            </a:r>
            <a:br>
              <a:rPr lang="en-US"/>
            </a:br>
            <a:r>
              <a:rPr lang="en-US"/>
              <a:t>Add: This entity was traceable (28%) most aren't.</a:t>
            </a:r>
            <a:br>
              <a:rPr lang="en-US"/>
            </a:br>
            <a:r>
              <a:rPr lang="en-US"/>
              <a:t>Check if TPS score would have flagged this entity. </a:t>
            </a:r>
            <a:br>
              <a:rPr lang="en-US"/>
            </a:br>
            <a:r>
              <a:rPr lang="en-US"/>
              <a:t>- Add: TPS Score X%, proves our system would flag this.</a:t>
            </a:r>
            <a:br>
              <a:rPr lang="en-US"/>
            </a:br>
            <a:endParaRPr lang="en-US"/>
          </a:p>
        </p:txBody>
      </p:sp>
    </p:spTree>
    <p:extLst>
      <p:ext uri="{BB962C8B-B14F-4D97-AF65-F5344CB8AC3E}">
        <p14:creationId xmlns:p14="http://schemas.microsoft.com/office/powerpoint/2010/main" val="11499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A60FD-66BB-EF76-3CAB-46C046765109}"/>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C9FC91-F9FB-7FF3-C25B-7D85B247F1E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94A48E8B-E762-1F24-C685-4FC86514B2B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CE20F81-131E-B196-A7EE-400303228352}"/>
              </a:ext>
            </a:extLst>
          </p:cNvPr>
          <p:cNvSpPr>
            <a:spLocks noGrp="1"/>
          </p:cNvSpPr>
          <p:nvPr>
            <p:ph type="title"/>
          </p:nvPr>
        </p:nvSpPr>
        <p:spPr>
          <a:xfrm>
            <a:off x="563596" y="284208"/>
            <a:ext cx="10985063" cy="731520"/>
          </a:xfrm>
        </p:spPr>
        <p:txBody>
          <a:bodyPr/>
          <a:lstStyle/>
          <a:p>
            <a:r>
              <a:rPr lang="en-US">
                <a:ea typeface="+mj-lt"/>
                <a:cs typeface="+mj-lt"/>
              </a:rPr>
              <a:t>Banned by One Agency, Paid by Another</a:t>
            </a:r>
            <a:endParaRPr lang="en-US"/>
          </a:p>
        </p:txBody>
      </p:sp>
      <p:sp>
        <p:nvSpPr>
          <p:cNvPr id="4" name="Google Shape;878;p247">
            <a:extLst>
              <a:ext uri="{FF2B5EF4-FFF2-40B4-BE49-F238E27FC236}">
                <a16:creationId xmlns:a16="http://schemas.microsoft.com/office/drawing/2014/main" id="{680113E5-41A3-BF8F-E3DB-12D5FB0E2638}"/>
              </a:ext>
            </a:extLst>
          </p:cNvPr>
          <p:cNvSpPr txBox="1"/>
          <p:nvPr/>
        </p:nvSpPr>
        <p:spPr>
          <a:xfrm>
            <a:off x="560926"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sym typeface="Helvetica Neue"/>
              </a:rPr>
              <a:t>What Went Wrong</a:t>
            </a:r>
            <a:endParaRPr lang="en-US"/>
          </a:p>
        </p:txBody>
      </p:sp>
      <p:sp>
        <p:nvSpPr>
          <p:cNvPr id="7" name="Google Shape;879;p247">
            <a:extLst>
              <a:ext uri="{FF2B5EF4-FFF2-40B4-BE49-F238E27FC236}">
                <a16:creationId xmlns:a16="http://schemas.microsoft.com/office/drawing/2014/main" id="{AE1C7B14-783B-1E81-C63F-EB2A1128B9D6}"/>
              </a:ext>
            </a:extLst>
          </p:cNvPr>
          <p:cNvSpPr txBox="1"/>
          <p:nvPr/>
        </p:nvSpPr>
        <p:spPr>
          <a:xfrm>
            <a:off x="4330398" y="1715102"/>
            <a:ext cx="3526178" cy="408038"/>
          </a:xfrm>
          <a:prstGeom prst="rect">
            <a:avLst/>
          </a:prstGeom>
          <a:solidFill>
            <a:schemeClr val="accent2"/>
          </a:solidFill>
          <a:ln>
            <a:noFill/>
          </a:ln>
        </p:spPr>
        <p:txBody>
          <a:bodyPr spcFirstLastPara="1" wrap="square" lIns="91433" tIns="45700" rIns="91433" bIns="45700" anchor="ctr" anchorCtr="0">
            <a:noAutofit/>
          </a:bodyPr>
          <a:lstStyle/>
          <a:p>
            <a:r>
              <a:rPr lang="en" sz="1600" b="1">
                <a:solidFill>
                  <a:schemeClr val="bg1"/>
                </a:solidFill>
                <a:sym typeface="Helvetica Neue"/>
              </a:rPr>
              <a:t>Key Legal Principles</a:t>
            </a:r>
            <a:endParaRPr lang="en-US"/>
          </a:p>
        </p:txBody>
      </p:sp>
      <p:sp>
        <p:nvSpPr>
          <p:cNvPr id="9" name="Google Shape;880;p247">
            <a:extLst>
              <a:ext uri="{FF2B5EF4-FFF2-40B4-BE49-F238E27FC236}">
                <a16:creationId xmlns:a16="http://schemas.microsoft.com/office/drawing/2014/main" id="{E489CBFA-0A42-999D-D9F7-D4DEC4FFA986}"/>
              </a:ext>
            </a:extLst>
          </p:cNvPr>
          <p:cNvSpPr txBox="1"/>
          <p:nvPr/>
        </p:nvSpPr>
        <p:spPr>
          <a:xfrm>
            <a:off x="8099868" y="1715102"/>
            <a:ext cx="3526178" cy="408038"/>
          </a:xfrm>
          <a:prstGeom prst="rect">
            <a:avLst/>
          </a:prstGeom>
          <a:solidFill>
            <a:schemeClr val="accent4"/>
          </a:solidFill>
          <a:ln>
            <a:noFill/>
          </a:ln>
        </p:spPr>
        <p:txBody>
          <a:bodyPr spcFirstLastPara="1" wrap="square" lIns="91433" tIns="45700" rIns="91433" bIns="45700" anchor="ctr" anchorCtr="0">
            <a:noAutofit/>
          </a:bodyPr>
          <a:lstStyle/>
          <a:p>
            <a:r>
              <a:rPr lang="en" sz="1600" b="1">
                <a:solidFill>
                  <a:schemeClr val="bg1"/>
                </a:solidFill>
                <a:sym typeface="Helvetica Neue"/>
              </a:rPr>
              <a:t>Why This Matters</a:t>
            </a:r>
            <a:endParaRPr lang="en-US">
              <a:solidFill>
                <a:schemeClr val="bg1"/>
              </a:solidFill>
            </a:endParaRPr>
          </a:p>
        </p:txBody>
      </p:sp>
      <p:cxnSp>
        <p:nvCxnSpPr>
          <p:cNvPr id="11" name="Google Shape;889;p247">
            <a:extLst>
              <a:ext uri="{FF2B5EF4-FFF2-40B4-BE49-F238E27FC236}">
                <a16:creationId xmlns:a16="http://schemas.microsoft.com/office/drawing/2014/main" id="{58AC9B31-65E4-C67A-05EA-8177A8D63CA3}"/>
              </a:ext>
            </a:extLst>
          </p:cNvPr>
          <p:cNvCxnSpPr>
            <a:cxnSpLocks/>
          </p:cNvCxnSpPr>
          <p:nvPr/>
        </p:nvCxnSpPr>
        <p:spPr>
          <a:xfrm>
            <a:off x="7965790"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14" name="Google Shape;881;p247">
            <a:extLst>
              <a:ext uri="{FF2B5EF4-FFF2-40B4-BE49-F238E27FC236}">
                <a16:creationId xmlns:a16="http://schemas.microsoft.com/office/drawing/2014/main" id="{674B8D39-EBFD-5EE5-EB42-4C0E3BBEB98A}"/>
              </a:ext>
            </a:extLst>
          </p:cNvPr>
          <p:cNvSpPr txBox="1"/>
          <p:nvPr/>
        </p:nvSpPr>
        <p:spPr>
          <a:xfrm>
            <a:off x="560926" y="2268393"/>
            <a:ext cx="3526178" cy="3766841"/>
          </a:xfrm>
          <a:prstGeom prst="rect">
            <a:avLst/>
          </a:prstGeom>
          <a:noFill/>
          <a:ln>
            <a:noFill/>
          </a:ln>
        </p:spPr>
        <p:txBody>
          <a:bodyPr spcFirstLastPara="1" wrap="square" lIns="91440" tIns="91440" rIns="91440" bIns="91440" anchor="t" anchorCtr="0">
            <a:noAutofit/>
          </a:bodyPr>
          <a:lstStyle/>
          <a:p>
            <a:pPr marL="285750" indent="-285750">
              <a:buFont typeface="Arial"/>
              <a:buChar char="•"/>
            </a:pPr>
            <a:r>
              <a:rPr lang="en-US" sz="1400" b="1">
                <a:ea typeface="+mn-lt"/>
                <a:cs typeface="+mn-lt"/>
              </a:rPr>
              <a:t>Entity:</a:t>
            </a:r>
            <a:r>
              <a:rPr lang="en-US" sz="1400">
                <a:ea typeface="+mn-lt"/>
                <a:cs typeface="+mn-lt"/>
              </a:rPr>
              <a:t> </a:t>
            </a:r>
            <a:r>
              <a:rPr lang="en-US" sz="1400" err="1">
                <a:ea typeface="+mn-lt"/>
                <a:cs typeface="+mn-lt"/>
              </a:rPr>
              <a:t>Amerihost</a:t>
            </a:r>
            <a:r>
              <a:rPr lang="en-US" sz="1400">
                <a:ea typeface="+mn-lt"/>
                <a:cs typeface="+mn-lt"/>
              </a:rPr>
              <a:t> Services, LLC</a:t>
            </a:r>
            <a:endParaRPr lang="en-US" sz="1400"/>
          </a:p>
          <a:p>
            <a:pPr marL="285750" indent="-285750">
              <a:buFont typeface="Arial"/>
              <a:buChar char="•"/>
            </a:pPr>
            <a:r>
              <a:rPr lang="en-US" sz="1400" b="1">
                <a:ea typeface="+mn-lt"/>
                <a:cs typeface="+mn-lt"/>
              </a:rPr>
              <a:t>Excluded by EPA:</a:t>
            </a:r>
            <a:r>
              <a:rPr lang="en-US" sz="1400">
                <a:ea typeface="+mn-lt"/>
                <a:cs typeface="+mn-lt"/>
              </a:rPr>
              <a:t> September 8, 2021</a:t>
            </a:r>
            <a:endParaRPr lang="en-US"/>
          </a:p>
          <a:p>
            <a:pPr marL="285750" indent="-285750">
              <a:buFont typeface="Arial"/>
              <a:buChar char="•"/>
            </a:pPr>
            <a:r>
              <a:rPr lang="en-US" sz="1400" b="1">
                <a:ea typeface="+mn-lt"/>
                <a:cs typeface="+mn-lt"/>
              </a:rPr>
              <a:t>Problem:</a:t>
            </a:r>
            <a:r>
              <a:rPr lang="en-US" sz="1400">
                <a:ea typeface="+mn-lt"/>
                <a:cs typeface="+mn-lt"/>
              </a:rPr>
              <a:t> Despite the EPA ban, </a:t>
            </a:r>
            <a:r>
              <a:rPr lang="en-US" sz="1400" b="1">
                <a:ea typeface="+mn-lt"/>
                <a:cs typeface="+mn-lt"/>
              </a:rPr>
              <a:t>HUD continued paying the entity</a:t>
            </a:r>
            <a:r>
              <a:rPr lang="en-US" sz="1400">
                <a:ea typeface="+mn-lt"/>
                <a:cs typeface="+mn-lt"/>
              </a:rPr>
              <a:t> for housing-related awards in FY2022–FY2024.</a:t>
            </a:r>
            <a:endParaRPr lang="en-US"/>
          </a:p>
          <a:p>
            <a:pPr>
              <a:lnSpc>
                <a:spcPct val="90000"/>
              </a:lnSpc>
              <a:spcAft>
                <a:spcPts val="600"/>
              </a:spcAft>
              <a:buSzPts val="1100"/>
            </a:pPr>
            <a:endParaRPr lang="en-US" sz="1400">
              <a:ea typeface="Helvetica Neue"/>
              <a:cs typeface="Helvetica Neue"/>
            </a:endParaRPr>
          </a:p>
        </p:txBody>
      </p:sp>
      <p:sp>
        <p:nvSpPr>
          <p:cNvPr id="15" name="Google Shape;882;p247">
            <a:extLst>
              <a:ext uri="{FF2B5EF4-FFF2-40B4-BE49-F238E27FC236}">
                <a16:creationId xmlns:a16="http://schemas.microsoft.com/office/drawing/2014/main" id="{C9CD5679-4377-E44B-6A37-8D3941B40A60}"/>
              </a:ext>
            </a:extLst>
          </p:cNvPr>
          <p:cNvSpPr txBox="1"/>
          <p:nvPr/>
        </p:nvSpPr>
        <p:spPr>
          <a:xfrm>
            <a:off x="4330397" y="2268394"/>
            <a:ext cx="3526178" cy="3766841"/>
          </a:xfrm>
          <a:prstGeom prst="rect">
            <a:avLst/>
          </a:prstGeom>
          <a:noFill/>
          <a:ln>
            <a:noFill/>
          </a:ln>
        </p:spPr>
        <p:txBody>
          <a:bodyPr spcFirstLastPara="1" wrap="square" lIns="91440" tIns="91440" rIns="91440" bIns="91440" anchor="t" anchorCtr="0">
            <a:noAutofit/>
          </a:bodyPr>
          <a:lstStyle/>
          <a:p>
            <a:r>
              <a:rPr lang="en-US" sz="1400" b="1">
                <a:ea typeface="+mn-lt"/>
                <a:cs typeface="+mn-lt"/>
              </a:rPr>
              <a:t>2 CFR § 180</a:t>
            </a:r>
            <a:r>
              <a:rPr lang="en-US" sz="1400">
                <a:ea typeface="+mn-lt"/>
                <a:cs typeface="+mn-lt"/>
              </a:rPr>
              <a:t>: Federal exclusions are </a:t>
            </a:r>
            <a:r>
              <a:rPr lang="en-US" sz="1400" b="1">
                <a:ea typeface="+mn-lt"/>
                <a:cs typeface="+mn-lt"/>
              </a:rPr>
              <a:t>binding across all agencies</a:t>
            </a:r>
            <a:r>
              <a:rPr lang="en-US" sz="1400">
                <a:ea typeface="+mn-lt"/>
                <a:cs typeface="+mn-lt"/>
              </a:rPr>
              <a:t>.</a:t>
            </a:r>
            <a:endParaRPr lang="en-US"/>
          </a:p>
          <a:p>
            <a:pPr marL="285750" indent="-285750">
              <a:buFont typeface="Arial"/>
              <a:buChar char="•"/>
            </a:pPr>
            <a:r>
              <a:rPr lang="en-US" sz="1400">
                <a:ea typeface="+mn-lt"/>
                <a:cs typeface="+mn-lt"/>
              </a:rPr>
              <a:t>An exclusion by </a:t>
            </a:r>
            <a:r>
              <a:rPr lang="en-US" sz="1400" b="1">
                <a:ea typeface="+mn-lt"/>
                <a:cs typeface="+mn-lt"/>
              </a:rPr>
              <a:t>one agency (EPA)</a:t>
            </a:r>
            <a:r>
              <a:rPr lang="en-US" sz="1400">
                <a:ea typeface="+mn-lt"/>
                <a:cs typeface="+mn-lt"/>
              </a:rPr>
              <a:t> automatically applies to </a:t>
            </a:r>
            <a:r>
              <a:rPr lang="en-US" sz="1400" b="1">
                <a:ea typeface="+mn-lt"/>
                <a:cs typeface="+mn-lt"/>
              </a:rPr>
              <a:t>all other federal agencies</a:t>
            </a:r>
            <a:r>
              <a:rPr lang="en-US" sz="1400">
                <a:ea typeface="+mn-lt"/>
                <a:cs typeface="+mn-lt"/>
              </a:rPr>
              <a:t>, including HUD.</a:t>
            </a:r>
            <a:endParaRPr lang="en-US"/>
          </a:p>
          <a:p>
            <a:pPr marL="285750" indent="-285750">
              <a:buFont typeface="Arial"/>
              <a:buChar char="•"/>
            </a:pPr>
            <a:r>
              <a:rPr lang="en-US" sz="1400">
                <a:ea typeface="+mn-lt"/>
                <a:cs typeface="+mn-lt"/>
              </a:rPr>
              <a:t>This is known as </a:t>
            </a:r>
            <a:r>
              <a:rPr lang="en-US" sz="1400" b="1">
                <a:ea typeface="+mn-lt"/>
                <a:cs typeface="+mn-lt"/>
              </a:rPr>
              <a:t>government-wide reciprocal effect</a:t>
            </a:r>
            <a:r>
              <a:rPr lang="en-US" sz="1400">
                <a:ea typeface="+mn-lt"/>
                <a:cs typeface="+mn-lt"/>
              </a:rPr>
              <a:t>.</a:t>
            </a:r>
            <a:endParaRPr lang="en-US" sz="1400"/>
          </a:p>
          <a:p>
            <a:r>
              <a:rPr lang="en-US" sz="1400" b="1">
                <a:ea typeface="+mn-lt"/>
                <a:cs typeface="+mn-lt"/>
              </a:rPr>
              <a:t>2 CFR § 180.415(b)</a:t>
            </a:r>
            <a:endParaRPr lang="en-US" b="1"/>
          </a:p>
          <a:p>
            <a:pPr marL="285750" indent="-285750">
              <a:buFont typeface="Arial"/>
              <a:buChar char="•"/>
            </a:pPr>
            <a:r>
              <a:rPr lang="en-US" sz="1400">
                <a:ea typeface="+mn-lt"/>
                <a:cs typeface="+mn-lt"/>
              </a:rPr>
              <a:t>Agencies </a:t>
            </a:r>
            <a:r>
              <a:rPr lang="en-US" sz="1400" b="1">
                <a:ea typeface="+mn-lt"/>
                <a:cs typeface="+mn-lt"/>
              </a:rPr>
              <a:t>cannot renew or extend transactions</a:t>
            </a:r>
            <a:r>
              <a:rPr lang="en-US" sz="1400">
                <a:ea typeface="+mn-lt"/>
                <a:cs typeface="+mn-lt"/>
              </a:rPr>
              <a:t> with an excluded entity unless an exception is documented.</a:t>
            </a:r>
            <a:endParaRPr lang="en-US"/>
          </a:p>
          <a:p>
            <a:pPr marL="285750" indent="-285750">
              <a:buFont typeface="Arial"/>
              <a:buChar char="•"/>
            </a:pPr>
            <a:r>
              <a:rPr lang="en-US" sz="1400">
                <a:ea typeface="+mn-lt"/>
                <a:cs typeface="+mn-lt"/>
              </a:rPr>
              <a:t>15 payments over FY2022–FY2024 (5 per year) </a:t>
            </a:r>
            <a:r>
              <a:rPr lang="en-US" sz="1400" b="1">
                <a:ea typeface="+mn-lt"/>
                <a:cs typeface="+mn-lt"/>
              </a:rPr>
              <a:t>constitute renewals or extensions</a:t>
            </a:r>
            <a:r>
              <a:rPr lang="en-US" sz="1400">
                <a:ea typeface="+mn-lt"/>
                <a:cs typeface="+mn-lt"/>
              </a:rPr>
              <a:t>, prohibited without an exception.</a:t>
            </a:r>
            <a:endParaRPr lang="en-US"/>
          </a:p>
          <a:p>
            <a:endParaRPr lang="en-US" sz="1400">
              <a:ea typeface="Helvetica Neue"/>
              <a:cs typeface="Helvetica Neue"/>
            </a:endParaRPr>
          </a:p>
          <a:p>
            <a:pPr>
              <a:spcAft>
                <a:spcPts val="600"/>
              </a:spcAft>
            </a:pPr>
            <a:endParaRPr lang="en-US" sz="1400">
              <a:ea typeface="Helvetica Neue"/>
              <a:cs typeface="Helvetica Neue"/>
            </a:endParaRPr>
          </a:p>
        </p:txBody>
      </p:sp>
      <p:sp>
        <p:nvSpPr>
          <p:cNvPr id="16" name="Google Shape;883;p247">
            <a:extLst>
              <a:ext uri="{FF2B5EF4-FFF2-40B4-BE49-F238E27FC236}">
                <a16:creationId xmlns:a16="http://schemas.microsoft.com/office/drawing/2014/main" id="{BBA673B9-77C3-00DC-C42E-2F91854ACEC7}"/>
              </a:ext>
            </a:extLst>
          </p:cNvPr>
          <p:cNvSpPr txBox="1"/>
          <p:nvPr/>
        </p:nvSpPr>
        <p:spPr>
          <a:xfrm>
            <a:off x="8099868" y="2268394"/>
            <a:ext cx="3526178" cy="3766841"/>
          </a:xfrm>
          <a:prstGeom prst="rect">
            <a:avLst/>
          </a:prstGeom>
          <a:noFill/>
          <a:ln>
            <a:noFill/>
          </a:ln>
        </p:spPr>
        <p:txBody>
          <a:bodyPr spcFirstLastPara="1" wrap="square" lIns="91440" tIns="91440" rIns="91440" bIns="91440" anchor="t" anchorCtr="0">
            <a:noAutofit/>
          </a:bodyPr>
          <a:lstStyle/>
          <a:p>
            <a:pPr marL="285750" indent="-285750">
              <a:buFont typeface="Arial"/>
              <a:buChar char="•"/>
            </a:pPr>
            <a:r>
              <a:rPr lang="en" sz="1400">
                <a:ea typeface="+mn-lt"/>
                <a:cs typeface="+mn-lt"/>
              </a:rPr>
              <a:t>Cross-agency enforcement gaps</a:t>
            </a:r>
            <a:endParaRPr lang="en-US"/>
          </a:p>
          <a:p>
            <a:pPr marL="285750" indent="-285750">
              <a:buFont typeface="Arial"/>
              <a:buChar char="•"/>
            </a:pPr>
            <a:r>
              <a:rPr lang="en" sz="1400">
                <a:ea typeface="+mn-lt"/>
                <a:cs typeface="+mn-lt"/>
              </a:rPr>
              <a:t>Lack of automated screening for exclusions</a:t>
            </a:r>
            <a:endParaRPr lang="en"/>
          </a:p>
          <a:p>
            <a:pPr marL="285750" indent="-285750">
              <a:buFont typeface="Arial"/>
              <a:buChar char="•"/>
            </a:pPr>
            <a:r>
              <a:rPr lang="en" sz="1400">
                <a:ea typeface="+mn-lt"/>
                <a:cs typeface="+mn-lt"/>
              </a:rPr>
              <a:t>Direct legal violations of federal regulations</a:t>
            </a:r>
            <a:endParaRPr lang="en"/>
          </a:p>
          <a:p>
            <a:pPr>
              <a:spcAft>
                <a:spcPts val="600"/>
              </a:spcAft>
            </a:pPr>
            <a:endParaRPr lang="en" sz="1400">
              <a:ea typeface="Helvetica Neue"/>
              <a:cs typeface="Helvetica Neue"/>
            </a:endParaRPr>
          </a:p>
        </p:txBody>
      </p:sp>
      <p:cxnSp>
        <p:nvCxnSpPr>
          <p:cNvPr id="18" name="Google Shape;885;p247">
            <a:extLst>
              <a:ext uri="{FF2B5EF4-FFF2-40B4-BE49-F238E27FC236}">
                <a16:creationId xmlns:a16="http://schemas.microsoft.com/office/drawing/2014/main" id="{B9D288D1-FD38-41A2-9B75-561BBFA84CDB}"/>
              </a:ext>
            </a:extLst>
          </p:cNvPr>
          <p:cNvCxnSpPr>
            <a:cxnSpLocks/>
          </p:cNvCxnSpPr>
          <p:nvPr/>
        </p:nvCxnSpPr>
        <p:spPr>
          <a:xfrm>
            <a:off x="4196319" y="1816190"/>
            <a:ext cx="0" cy="4023360"/>
          </a:xfrm>
          <a:prstGeom prst="straightConnector1">
            <a:avLst/>
          </a:prstGeom>
          <a:noFill/>
          <a:ln w="9525" cap="flat" cmpd="sng">
            <a:solidFill>
              <a:schemeClr val="tx1"/>
            </a:solidFill>
            <a:prstDash val="solid"/>
            <a:miter lim="800000"/>
            <a:headEnd type="none" w="sm" len="sm"/>
            <a:tailEnd type="none" w="sm" len="sm"/>
          </a:ln>
        </p:spPr>
      </p:cxnSp>
      <p:sp>
        <p:nvSpPr>
          <p:cNvPr id="22" name="Google Shape;934;p251">
            <a:extLst>
              <a:ext uri="{FF2B5EF4-FFF2-40B4-BE49-F238E27FC236}">
                <a16:creationId xmlns:a16="http://schemas.microsoft.com/office/drawing/2014/main" id="{33B2D3C2-3F13-D681-F4AD-7F9EF19E18C0}"/>
              </a:ext>
            </a:extLst>
          </p:cNvPr>
          <p:cNvSpPr/>
          <p:nvPr/>
        </p:nvSpPr>
        <p:spPr>
          <a:xfrm>
            <a:off x="1897492" y="5220176"/>
            <a:ext cx="8405773" cy="1631532"/>
          </a:xfrm>
          <a:prstGeom prst="rect">
            <a:avLst/>
          </a:prstGeom>
          <a:noFill/>
          <a:ln>
            <a:noFill/>
          </a:ln>
        </p:spPr>
        <p:txBody>
          <a:bodyPr spcFirstLastPara="1" wrap="square" lIns="91433" tIns="45700" rIns="91433" bIns="45700" anchor="ctr" anchorCtr="0">
            <a:noAutofit/>
          </a:bodyPr>
          <a:lstStyle/>
          <a:p>
            <a:pPr algn="ctr">
              <a:buClr>
                <a:schemeClr val="dk1"/>
              </a:buClr>
            </a:pPr>
            <a:r>
              <a:rPr lang="en-US" sz="3200">
                <a:solidFill>
                  <a:schemeClr val="bg1"/>
                </a:solidFill>
                <a:ea typeface="Helvetica Neue"/>
                <a:cs typeface="Helvetica Neue"/>
              </a:rPr>
              <a:t>Connected by UEI Unique Entity Identifier</a:t>
            </a:r>
            <a:endParaRPr lang="en-US">
              <a:solidFill>
                <a:schemeClr val="bg1"/>
              </a:solidFill>
            </a:endParaRPr>
          </a:p>
        </p:txBody>
      </p:sp>
      <p:sp>
        <p:nvSpPr>
          <p:cNvPr id="8" name="Google Shape;538;p14">
            <a:extLst>
              <a:ext uri="{FF2B5EF4-FFF2-40B4-BE49-F238E27FC236}">
                <a16:creationId xmlns:a16="http://schemas.microsoft.com/office/drawing/2014/main" id="{58B89542-8F01-2DE0-D41B-5247FA3C07E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13" name="TextBox 4">
            <a:extLst>
              <a:ext uri="{FF2B5EF4-FFF2-40B4-BE49-F238E27FC236}">
                <a16:creationId xmlns:a16="http://schemas.microsoft.com/office/drawing/2014/main" id="{3B0136D7-1DB7-7D6B-2527-227A816FEDA1}"/>
              </a:ext>
            </a:extLst>
          </p:cNvPr>
          <p:cNvSpPr txBox="1"/>
          <p:nvPr/>
        </p:nvSpPr>
        <p:spPr>
          <a:xfrm>
            <a:off x="621533" y="916744"/>
            <a:ext cx="7147415" cy="615553"/>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t>Cross-Agency Communication Failure</a:t>
            </a:r>
          </a:p>
          <a:p>
            <a:endParaRPr lang="en-US" sz="1400">
              <a:solidFill>
                <a:srgbClr val="000000"/>
              </a:solidFill>
            </a:endParaRPr>
          </a:p>
        </p:txBody>
      </p:sp>
      <p:sp>
        <p:nvSpPr>
          <p:cNvPr id="10" name="Rectangle: Rounded Corners 9">
            <a:extLst>
              <a:ext uri="{FF2B5EF4-FFF2-40B4-BE49-F238E27FC236}">
                <a16:creationId xmlns:a16="http://schemas.microsoft.com/office/drawing/2014/main" id="{924BCA6E-FEC6-FDDC-B438-2BE58B63045B}"/>
              </a:ext>
            </a:extLst>
          </p:cNvPr>
          <p:cNvSpPr/>
          <p:nvPr/>
        </p:nvSpPr>
        <p:spPr>
          <a:xfrm>
            <a:off x="643904" y="3817149"/>
            <a:ext cx="3318925" cy="1341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934;p251">
            <a:extLst>
              <a:ext uri="{FF2B5EF4-FFF2-40B4-BE49-F238E27FC236}">
                <a16:creationId xmlns:a16="http://schemas.microsoft.com/office/drawing/2014/main" id="{2BBCB55B-BD9C-F472-2BF6-802D14283B87}"/>
              </a:ext>
            </a:extLst>
          </p:cNvPr>
          <p:cNvSpPr/>
          <p:nvPr/>
        </p:nvSpPr>
        <p:spPr>
          <a:xfrm>
            <a:off x="949298" y="3965030"/>
            <a:ext cx="2563052" cy="1031394"/>
          </a:xfrm>
          <a:prstGeom prst="rect">
            <a:avLst/>
          </a:prstGeom>
          <a:noFill/>
          <a:ln>
            <a:noFill/>
          </a:ln>
        </p:spPr>
        <p:txBody>
          <a:bodyPr spcFirstLastPara="1" wrap="square" lIns="91433" tIns="45700" rIns="91433" bIns="45700" anchor="ctr" anchorCtr="0">
            <a:noAutofit/>
          </a:bodyPr>
          <a:lstStyle/>
          <a:p>
            <a:pPr algn="ctr"/>
            <a:r>
              <a:rPr lang="en-US" sz="1400">
                <a:solidFill>
                  <a:schemeClr val="bg1"/>
                </a:solidFill>
                <a:ea typeface="+mn-lt"/>
                <a:cs typeface="+mn-lt"/>
                <a:sym typeface="Helvetica Neue"/>
              </a:rPr>
              <a:t>HUD paid a </a:t>
            </a:r>
            <a:r>
              <a:rPr lang="en-US" sz="1400" b="1">
                <a:solidFill>
                  <a:schemeClr val="bg1"/>
                </a:solidFill>
                <a:ea typeface="+mn-lt"/>
                <a:cs typeface="+mn-lt"/>
                <a:sym typeface="Helvetica Neue"/>
              </a:rPr>
              <a:t>legally excluded entity</a:t>
            </a:r>
            <a:r>
              <a:rPr lang="en-US" sz="1400">
                <a:solidFill>
                  <a:schemeClr val="bg1"/>
                </a:solidFill>
                <a:ea typeface="+mn-lt"/>
                <a:cs typeface="+mn-lt"/>
                <a:sym typeface="Helvetica Neue"/>
              </a:rPr>
              <a:t>, creating a </a:t>
            </a:r>
            <a:r>
              <a:rPr lang="en-US" sz="1400" b="1">
                <a:solidFill>
                  <a:schemeClr val="bg1"/>
                </a:solidFill>
                <a:ea typeface="+mn-lt"/>
                <a:cs typeface="+mn-lt"/>
                <a:sym typeface="Helvetica Neue"/>
              </a:rPr>
              <a:t>cross-agency compliance failure</a:t>
            </a:r>
            <a:r>
              <a:rPr lang="en-US" sz="1400">
                <a:solidFill>
                  <a:schemeClr val="bg1"/>
                </a:solidFill>
                <a:ea typeface="+mn-lt"/>
                <a:cs typeface="+mn-lt"/>
                <a:sym typeface="Helvetica Neue"/>
              </a:rPr>
              <a:t>.</a:t>
            </a:r>
            <a:endParaRPr lang="en-US" sz="1400">
              <a:solidFill>
                <a:schemeClr val="bg1"/>
              </a:solidFill>
            </a:endParaRPr>
          </a:p>
        </p:txBody>
      </p:sp>
      <p:sp>
        <p:nvSpPr>
          <p:cNvPr id="23" name="Google Shape;507;p14">
            <a:extLst>
              <a:ext uri="{FF2B5EF4-FFF2-40B4-BE49-F238E27FC236}">
                <a16:creationId xmlns:a16="http://schemas.microsoft.com/office/drawing/2014/main" id="{38A7E6E9-EC8A-4CF5-B60E-7680F66CDEE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 FAC (FY2016-2024), SAM.gov Public Extract 25361 (Dec 27, 2025) | 2 CFR § 180.415(b)</a:t>
            </a:r>
            <a:endParaRPr lang="en-US"/>
          </a:p>
        </p:txBody>
      </p:sp>
      <p:sp>
        <p:nvSpPr>
          <p:cNvPr id="12" name="TextBox 11">
            <a:extLst>
              <a:ext uri="{FF2B5EF4-FFF2-40B4-BE49-F238E27FC236}">
                <a16:creationId xmlns:a16="http://schemas.microsoft.com/office/drawing/2014/main" id="{7902E0B2-3CFE-EBE5-B623-BAD00FCEB73F}"/>
              </a:ext>
            </a:extLst>
          </p:cNvPr>
          <p:cNvSpPr txBox="1"/>
          <p:nvPr/>
        </p:nvSpPr>
        <p:spPr>
          <a:xfrm>
            <a:off x="8273428" y="3729804"/>
            <a:ext cx="3048000" cy="1754326"/>
          </a:xfrm>
          <a:prstGeom prst="rect">
            <a:avLst/>
          </a:prstGeom>
          <a:solidFill>
            <a:srgbClr val="FEF2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Add: HUD paid $X to a legally excluded entity</a:t>
            </a:r>
            <a:br>
              <a:rPr lang="en-US"/>
            </a:br>
            <a:r>
              <a:rPr lang="en-US"/>
              <a:t>Check if TPS score would have flagged this entity. </a:t>
            </a:r>
            <a:br>
              <a:rPr lang="en-US"/>
            </a:br>
            <a:r>
              <a:rPr lang="en-US"/>
              <a:t>- Add: TPS Score X%, proves our system would flag this. </a:t>
            </a:r>
          </a:p>
        </p:txBody>
      </p:sp>
    </p:spTree>
    <p:extLst>
      <p:ext uri="{BB962C8B-B14F-4D97-AF65-F5344CB8AC3E}">
        <p14:creationId xmlns:p14="http://schemas.microsoft.com/office/powerpoint/2010/main" val="317637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6916-3634-18C2-0832-0316B16250D7}"/>
            </a:ext>
          </a:extLst>
        </p:cNvPr>
        <p:cNvGrpSpPr/>
        <p:nvPr/>
      </p:nvGrpSpPr>
      <p:grpSpPr>
        <a:xfrm>
          <a:off x="0" y="0"/>
          <a:ext cx="0" cy="0"/>
          <a:chOff x="0" y="0"/>
          <a:chExt cx="0" cy="0"/>
        </a:xfrm>
      </p:grpSpPr>
      <p:sp>
        <p:nvSpPr>
          <p:cNvPr id="30" name="Title 1">
            <a:extLst>
              <a:ext uri="{FF2B5EF4-FFF2-40B4-BE49-F238E27FC236}">
                <a16:creationId xmlns:a16="http://schemas.microsoft.com/office/drawing/2014/main" id="{0BBC8105-BEA7-FD5C-CCC0-1439316305BF}"/>
              </a:ext>
            </a:extLst>
          </p:cNvPr>
          <p:cNvSpPr>
            <a:spLocks noGrp="1"/>
          </p:cNvSpPr>
          <p:nvPr>
            <p:ph type="title"/>
          </p:nvPr>
        </p:nvSpPr>
        <p:spPr>
          <a:xfrm>
            <a:off x="554736" y="109851"/>
            <a:ext cx="10329286" cy="801858"/>
          </a:xfrm>
        </p:spPr>
        <p:txBody>
          <a:bodyPr>
            <a:normAutofit/>
          </a:bodyPr>
          <a:lstStyle/>
          <a:p>
            <a:r>
              <a:rPr lang="en-GB">
                <a:highlight>
                  <a:srgbClr val="FFFFFF"/>
                </a:highlight>
                <a:ea typeface="+mj-lt"/>
                <a:cs typeface="+mj-lt"/>
              </a:rPr>
              <a:t>ML Model - Pranavi</a:t>
            </a:r>
            <a:endParaRPr lang="en-US"/>
          </a:p>
        </p:txBody>
      </p:sp>
      <p:sp>
        <p:nvSpPr>
          <p:cNvPr id="14" name="Rectangle 13">
            <a:extLst>
              <a:ext uri="{FF2B5EF4-FFF2-40B4-BE49-F238E27FC236}">
                <a16:creationId xmlns:a16="http://schemas.microsoft.com/office/drawing/2014/main" id="{6EC47641-C475-8769-85B8-633A26B116CE}"/>
              </a:ext>
            </a:extLst>
          </p:cNvPr>
          <p:cNvSpPr/>
          <p:nvPr/>
        </p:nvSpPr>
        <p:spPr>
          <a:xfrm>
            <a:off x="9141094" y="779438"/>
            <a:ext cx="2500573" cy="810021"/>
          </a:xfrm>
          <a:prstGeom prst="rect">
            <a:avLst/>
          </a:prstGeom>
          <a:solidFill>
            <a:schemeClr val="tx2">
              <a:lumMod val="25000"/>
              <a:lumOff val="7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6692C694-EE6B-6FEF-086F-2A189CF518D5}"/>
              </a:ext>
            </a:extLst>
          </p:cNvPr>
          <p:cNvSpPr>
            <a:spLocks noGrp="1"/>
          </p:cNvSpPr>
          <p:nvPr>
            <p:ph type="subTitle" idx="1"/>
          </p:nvPr>
        </p:nvSpPr>
        <p:spPr>
          <a:xfrm>
            <a:off x="9131470" y="918084"/>
            <a:ext cx="2505795" cy="531000"/>
          </a:xfrm>
        </p:spPr>
        <p:txBody>
          <a:bodyPr vert="horz" wrap="square" lIns="91440" tIns="45720" rIns="91440" bIns="45720" rtlCol="0" anchor="t">
            <a:noAutofit/>
          </a:bodyPr>
          <a:lstStyle/>
          <a:p>
            <a:pPr algn="ctr"/>
            <a:r>
              <a:rPr lang="en-US">
                <a:latin typeface="Arial"/>
                <a:cs typeface="Arial"/>
              </a:rPr>
              <a:t>Score = 100 – Risk Points (capped 0-100)</a:t>
            </a:r>
          </a:p>
          <a:p>
            <a:pPr algn="ctr"/>
            <a:endParaRPr lang="en-US"/>
          </a:p>
        </p:txBody>
      </p:sp>
      <p:sp>
        <p:nvSpPr>
          <p:cNvPr id="9" name="Rectangle 8">
            <a:extLst>
              <a:ext uri="{FF2B5EF4-FFF2-40B4-BE49-F238E27FC236}">
                <a16:creationId xmlns:a16="http://schemas.microsoft.com/office/drawing/2014/main" id="{969FACE0-11A0-064D-CD02-3E3383B0E781}"/>
              </a:ext>
            </a:extLst>
          </p:cNvPr>
          <p:cNvSpPr/>
          <p:nvPr/>
        </p:nvSpPr>
        <p:spPr>
          <a:xfrm>
            <a:off x="554736" y="1455564"/>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a:solidFill>
                  <a:schemeClr val="tx1"/>
                </a:solidFill>
              </a:rPr>
              <a:t>Assessment parameter</a:t>
            </a:r>
          </a:p>
        </p:txBody>
      </p:sp>
      <p:cxnSp>
        <p:nvCxnSpPr>
          <p:cNvPr id="10" name="Straight Connector 9">
            <a:extLst>
              <a:ext uri="{FF2B5EF4-FFF2-40B4-BE49-F238E27FC236}">
                <a16:creationId xmlns:a16="http://schemas.microsoft.com/office/drawing/2014/main" id="{DA1AA984-36B6-9639-B06F-7F4038FB5504}"/>
              </a:ext>
            </a:extLst>
          </p:cNvPr>
          <p:cNvCxnSpPr>
            <a:cxnSpLocks/>
          </p:cNvCxnSpPr>
          <p:nvPr/>
        </p:nvCxnSpPr>
        <p:spPr>
          <a:xfrm>
            <a:off x="554736" y="1729510"/>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34DEC73-CC85-0DFF-5ADA-4BF6776B94BA}"/>
              </a:ext>
            </a:extLst>
          </p:cNvPr>
          <p:cNvSpPr/>
          <p:nvPr/>
        </p:nvSpPr>
        <p:spPr>
          <a:xfrm>
            <a:off x="2834134" y="1455564"/>
            <a:ext cx="8804231"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a:solidFill>
                  <a:schemeClr val="tx1"/>
                </a:solidFill>
              </a:rPr>
              <a:t>Risk Factor Rationale</a:t>
            </a:r>
            <a:endParaRPr lang="en-US"/>
          </a:p>
        </p:txBody>
      </p:sp>
      <p:cxnSp>
        <p:nvCxnSpPr>
          <p:cNvPr id="12" name="Straight Connector 11">
            <a:extLst>
              <a:ext uri="{FF2B5EF4-FFF2-40B4-BE49-F238E27FC236}">
                <a16:creationId xmlns:a16="http://schemas.microsoft.com/office/drawing/2014/main" id="{9157A458-54CA-30E4-6130-583D1CDDA21F}"/>
              </a:ext>
            </a:extLst>
          </p:cNvPr>
          <p:cNvCxnSpPr>
            <a:cxnSpLocks/>
          </p:cNvCxnSpPr>
          <p:nvPr/>
        </p:nvCxnSpPr>
        <p:spPr>
          <a:xfrm>
            <a:off x="2836017" y="1729510"/>
            <a:ext cx="8797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EE0CFC-0CEE-9DAF-AA92-BC57D5EE16AC}"/>
              </a:ext>
            </a:extLst>
          </p:cNvPr>
          <p:cNvSpPr/>
          <p:nvPr/>
        </p:nvSpPr>
        <p:spPr>
          <a:xfrm>
            <a:off x="554736" y="1865193"/>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a:solidFill>
                  <a:schemeClr val="bg1"/>
                </a:solidFill>
              </a:rPr>
              <a:t>Key Risk Factors</a:t>
            </a:r>
            <a:endParaRPr lang="en-US"/>
          </a:p>
        </p:txBody>
      </p:sp>
      <p:sp>
        <p:nvSpPr>
          <p:cNvPr id="16" name="Rectangle 15">
            <a:extLst>
              <a:ext uri="{FF2B5EF4-FFF2-40B4-BE49-F238E27FC236}">
                <a16:creationId xmlns:a16="http://schemas.microsoft.com/office/drawing/2014/main" id="{6E3AD7D8-6BF8-F535-E070-BEC19609B776}"/>
              </a:ext>
            </a:extLst>
          </p:cNvPr>
          <p:cNvSpPr/>
          <p:nvPr/>
        </p:nvSpPr>
        <p:spPr>
          <a:xfrm>
            <a:off x="554736" y="3320680"/>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a:solidFill>
                  <a:schemeClr val="bg1"/>
                </a:solidFill>
              </a:rPr>
              <a:t>Mitigating Factors</a:t>
            </a:r>
            <a:endParaRPr lang="en-US"/>
          </a:p>
        </p:txBody>
      </p:sp>
      <p:sp>
        <p:nvSpPr>
          <p:cNvPr id="17" name="Rectangle 16">
            <a:extLst>
              <a:ext uri="{FF2B5EF4-FFF2-40B4-BE49-F238E27FC236}">
                <a16:creationId xmlns:a16="http://schemas.microsoft.com/office/drawing/2014/main" id="{0D91A3D6-B500-5828-4E32-C2BD45F1DACF}"/>
              </a:ext>
            </a:extLst>
          </p:cNvPr>
          <p:cNvSpPr/>
          <p:nvPr/>
        </p:nvSpPr>
        <p:spPr>
          <a:xfrm>
            <a:off x="554736" y="4776167"/>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a:solidFill>
                  <a:schemeClr val="bg1"/>
                </a:solidFill>
              </a:rPr>
              <a:t>Risk Tiers</a:t>
            </a:r>
            <a:endParaRPr lang="en-US">
              <a:solidFill>
                <a:schemeClr val="bg1"/>
              </a:solidFill>
            </a:endParaRPr>
          </a:p>
        </p:txBody>
      </p:sp>
      <p:sp>
        <p:nvSpPr>
          <p:cNvPr id="20" name="Rectangle 19">
            <a:extLst>
              <a:ext uri="{FF2B5EF4-FFF2-40B4-BE49-F238E27FC236}">
                <a16:creationId xmlns:a16="http://schemas.microsoft.com/office/drawing/2014/main" id="{2DAAB4A6-E00A-4971-5B37-53DA0C15DD5D}"/>
              </a:ext>
            </a:extLst>
          </p:cNvPr>
          <p:cNvSpPr/>
          <p:nvPr/>
        </p:nvSpPr>
        <p:spPr>
          <a:xfrm>
            <a:off x="2850776" y="1865193"/>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a:solidFill>
                  <a:schemeClr val="tx1"/>
                </a:solidFill>
              </a:rPr>
              <a:t>Going Concern (+25) | Auditor doubts entity can continue operating.</a:t>
            </a:r>
            <a:endParaRPr lang="en-US">
              <a:solidFill>
                <a:schemeClr val="tx1"/>
              </a:solidFill>
            </a:endParaRPr>
          </a:p>
          <a:p>
            <a:pPr marL="171450" indent="-171450">
              <a:spcBef>
                <a:spcPts val="300"/>
              </a:spcBef>
              <a:spcAft>
                <a:spcPts val="300"/>
              </a:spcAft>
              <a:buFont typeface="Arial" panose="020B0604020202020204" pitchFamily="34" charset="0"/>
              <a:buChar char="•"/>
            </a:pPr>
            <a:r>
              <a:rPr lang="en-US" sz="1200">
                <a:solidFill>
                  <a:schemeClr val="tx1"/>
                </a:solidFill>
              </a:rPr>
              <a:t>Material Weakness (+20) | Severe internal control failure.</a:t>
            </a:r>
          </a:p>
          <a:p>
            <a:pPr marL="171450" indent="-171450">
              <a:spcBef>
                <a:spcPts val="300"/>
              </a:spcBef>
              <a:spcAft>
                <a:spcPts val="300"/>
              </a:spcAft>
              <a:buFont typeface="Arial" panose="020B0604020202020204" pitchFamily="34" charset="0"/>
              <a:buChar char="•"/>
            </a:pPr>
            <a:r>
              <a:rPr lang="en-US" sz="1200">
                <a:solidFill>
                  <a:schemeClr val="tx1"/>
                </a:solidFill>
              </a:rPr>
              <a:t>Repeat Findings (+15) | Same problem year after year, the entity isn't improving.</a:t>
            </a:r>
          </a:p>
          <a:p>
            <a:pPr marL="171450" indent="-171450">
              <a:spcBef>
                <a:spcPts val="300"/>
              </a:spcBef>
              <a:spcAft>
                <a:spcPts val="300"/>
              </a:spcAft>
              <a:buFont typeface="Arial" panose="020B0604020202020204" pitchFamily="34" charset="0"/>
              <a:buChar char="•"/>
            </a:pPr>
            <a:r>
              <a:rPr lang="en-US" sz="1200">
                <a:solidFill>
                  <a:schemeClr val="tx1"/>
                </a:solidFill>
              </a:rPr>
              <a:t>Questioned Costs (+15) | Taxpayer dollars flagged as being used improperly.</a:t>
            </a:r>
          </a:p>
          <a:p>
            <a:pPr marL="171450" indent="-171450">
              <a:spcBef>
                <a:spcPts val="300"/>
              </a:spcBef>
              <a:spcAft>
                <a:spcPts val="300"/>
              </a:spcAft>
              <a:buFont typeface="Arial" panose="020B0604020202020204" pitchFamily="34" charset="0"/>
              <a:buChar char="•"/>
            </a:pPr>
            <a:r>
              <a:rPr lang="en-US" sz="1200">
                <a:solidFill>
                  <a:schemeClr val="tx1"/>
                </a:solidFill>
              </a:rPr>
              <a:t>Plus 7 additional factors weighted by severity (see appendix)</a:t>
            </a:r>
          </a:p>
        </p:txBody>
      </p:sp>
      <p:sp>
        <p:nvSpPr>
          <p:cNvPr id="24" name="Rectangle 23">
            <a:extLst>
              <a:ext uri="{FF2B5EF4-FFF2-40B4-BE49-F238E27FC236}">
                <a16:creationId xmlns:a16="http://schemas.microsoft.com/office/drawing/2014/main" id="{B639717D-9213-E5E1-536B-182A61FA222F}"/>
              </a:ext>
            </a:extLst>
          </p:cNvPr>
          <p:cNvSpPr/>
          <p:nvPr/>
        </p:nvSpPr>
        <p:spPr>
          <a:xfrm>
            <a:off x="2850776" y="3320680"/>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a:solidFill>
                  <a:schemeClr val="tx1"/>
                </a:solidFill>
              </a:rPr>
              <a:t>Low Risk Auditee (-15) | Clean audit history, proven track record.</a:t>
            </a:r>
          </a:p>
          <a:p>
            <a:pPr marL="171450" indent="-171450">
              <a:spcBef>
                <a:spcPts val="300"/>
              </a:spcBef>
              <a:spcAft>
                <a:spcPts val="300"/>
              </a:spcAft>
              <a:buFont typeface="Arial" panose="020B0604020202020204" pitchFamily="34" charset="0"/>
              <a:buChar char="•"/>
            </a:pPr>
            <a:r>
              <a:rPr lang="en-US" sz="1200">
                <a:solidFill>
                  <a:schemeClr val="tx1"/>
                </a:solidFill>
              </a:rPr>
              <a:t>Corrective Action Plan (-5) | Entity responded to findings with an action plan.</a:t>
            </a:r>
          </a:p>
        </p:txBody>
      </p:sp>
      <p:sp>
        <p:nvSpPr>
          <p:cNvPr id="25" name="Rectangle 24">
            <a:extLst>
              <a:ext uri="{FF2B5EF4-FFF2-40B4-BE49-F238E27FC236}">
                <a16:creationId xmlns:a16="http://schemas.microsoft.com/office/drawing/2014/main" id="{FEE8C08C-9E26-CAC4-F38E-40BED52D9104}"/>
              </a:ext>
            </a:extLst>
          </p:cNvPr>
          <p:cNvSpPr/>
          <p:nvPr/>
        </p:nvSpPr>
        <p:spPr>
          <a:xfrm>
            <a:off x="2850776" y="4776167"/>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a:solidFill>
                  <a:schemeClr val="tx1"/>
                </a:solidFill>
                <a:ea typeface="+mn-lt"/>
                <a:cs typeface="+mn-lt"/>
              </a:rPr>
              <a:t>🔴 High Risk (0-59). Multiple audit failures</a:t>
            </a:r>
            <a:endParaRPr lang="en-US">
              <a:solidFill>
                <a:schemeClr val="tx1"/>
              </a:solidFill>
            </a:endParaRPr>
          </a:p>
          <a:p>
            <a:pPr>
              <a:spcBef>
                <a:spcPts val="300"/>
              </a:spcBef>
              <a:spcAft>
                <a:spcPts val="300"/>
              </a:spcAft>
            </a:pPr>
            <a:r>
              <a:rPr lang="en-US" sz="1200">
                <a:solidFill>
                  <a:schemeClr val="tx1"/>
                </a:solidFill>
                <a:ea typeface="+mn-lt"/>
                <a:cs typeface="+mn-lt"/>
              </a:rPr>
              <a:t>🟡 Moderate Risk (60-79). Some concerns identified </a:t>
            </a:r>
            <a:endParaRPr lang="en-US">
              <a:solidFill>
                <a:schemeClr val="tx1"/>
              </a:solidFill>
            </a:endParaRPr>
          </a:p>
          <a:p>
            <a:pPr>
              <a:spcBef>
                <a:spcPts val="300"/>
              </a:spcBef>
              <a:spcAft>
                <a:spcPts val="300"/>
              </a:spcAft>
            </a:pPr>
            <a:r>
              <a:rPr lang="en-US" sz="1200">
                <a:solidFill>
                  <a:srgbClr val="383A42"/>
                </a:solidFill>
                <a:latin typeface="Consolas"/>
              </a:rPr>
              <a:t>🟢 </a:t>
            </a:r>
            <a:r>
              <a:rPr lang="en-US" sz="1200">
                <a:solidFill>
                  <a:schemeClr val="tx1"/>
                </a:solidFill>
                <a:latin typeface="Aptos"/>
              </a:rPr>
              <a:t>Low</a:t>
            </a:r>
            <a:r>
              <a:rPr lang="en-US" sz="1200">
                <a:solidFill>
                  <a:schemeClr val="tx1"/>
                </a:solidFill>
                <a:ea typeface="+mn-lt"/>
                <a:cs typeface="+mn-lt"/>
              </a:rPr>
              <a:t> Risk (80-100). Minimal findings, trusted</a:t>
            </a:r>
          </a:p>
          <a:p>
            <a:pPr marL="171450" indent="-171450">
              <a:spcBef>
                <a:spcPts val="300"/>
              </a:spcBef>
              <a:spcAft>
                <a:spcPts val="300"/>
              </a:spcAft>
              <a:buFont typeface="Arial" panose="020B0604020202020204" pitchFamily="34" charset="0"/>
              <a:buChar char="•"/>
            </a:pPr>
            <a:endParaRPr lang="en-US" sz="1200">
              <a:solidFill>
                <a:schemeClr val="tx1"/>
              </a:solidFill>
            </a:endParaRPr>
          </a:p>
        </p:txBody>
      </p:sp>
      <p:cxnSp>
        <p:nvCxnSpPr>
          <p:cNvPr id="26" name="Straight Connector 25">
            <a:extLst>
              <a:ext uri="{FF2B5EF4-FFF2-40B4-BE49-F238E27FC236}">
                <a16:creationId xmlns:a16="http://schemas.microsoft.com/office/drawing/2014/main" id="{9FF9D342-0234-A66B-B4A4-1EDA38FFFD44}"/>
              </a:ext>
            </a:extLst>
          </p:cNvPr>
          <p:cNvCxnSpPr>
            <a:cxnSpLocks/>
          </p:cNvCxnSpPr>
          <p:nvPr/>
        </p:nvCxnSpPr>
        <p:spPr>
          <a:xfrm>
            <a:off x="554736" y="4700084"/>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100F2B-B3DE-80A2-0875-60647173E966}"/>
              </a:ext>
            </a:extLst>
          </p:cNvPr>
          <p:cNvCxnSpPr>
            <a:cxnSpLocks/>
          </p:cNvCxnSpPr>
          <p:nvPr/>
        </p:nvCxnSpPr>
        <p:spPr>
          <a:xfrm>
            <a:off x="554736" y="3244597"/>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53DBA747-E122-B7F9-F32F-DFA10B741C9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FAC (FY2016-2024) | Methodology: Fiscal Patriots</a:t>
            </a:r>
            <a:endParaRPr lang="en-US"/>
          </a:p>
        </p:txBody>
      </p:sp>
      <p:sp>
        <p:nvSpPr>
          <p:cNvPr id="7" name="Google Shape;538;p14">
            <a:extLst>
              <a:ext uri="{FF2B5EF4-FFF2-40B4-BE49-F238E27FC236}">
                <a16:creationId xmlns:a16="http://schemas.microsoft.com/office/drawing/2014/main" id="{5AAE9FF0-9DB3-A6E7-1EA7-9BDB6BBB84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8" name="TextBox 4">
            <a:extLst>
              <a:ext uri="{FF2B5EF4-FFF2-40B4-BE49-F238E27FC236}">
                <a16:creationId xmlns:a16="http://schemas.microsoft.com/office/drawing/2014/main" id="{8807AAD2-0AAA-AED6-22ED-922E0680849D}"/>
              </a:ext>
            </a:extLst>
          </p:cNvPr>
          <p:cNvSpPr txBox="1"/>
          <p:nvPr/>
        </p:nvSpPr>
        <p:spPr>
          <a:xfrm>
            <a:off x="552530" y="718973"/>
            <a:ext cx="8876538" cy="738664"/>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Calibri"/>
              <a:buChar char="-"/>
            </a:pPr>
            <a:r>
              <a:rPr lang="en-US" sz="1400">
                <a:ea typeface="+mn-lt"/>
                <a:cs typeface="+mn-lt"/>
              </a:rPr>
              <a:t>Altering model to predict material weakness specifically? </a:t>
            </a:r>
            <a:endParaRPr lang="en-US"/>
          </a:p>
          <a:p>
            <a:pPr marL="285750" indent="-285750">
              <a:buFont typeface="Calibri"/>
              <a:buChar char="-"/>
            </a:pPr>
            <a:r>
              <a:rPr lang="en-US" sz="1400">
                <a:ea typeface="+mn-lt"/>
                <a:cs typeface="+mn-lt"/>
              </a:rPr>
              <a:t>How can the model be used to predict whether a specific entity will have findings the next year? </a:t>
            </a:r>
          </a:p>
          <a:p>
            <a:pPr marL="285750" indent="-285750">
              <a:buFont typeface="Calibri"/>
              <a:buChar char="-"/>
            </a:pPr>
            <a:endParaRPr lang="en-US" sz="1400">
              <a:ea typeface="+mn-lt"/>
              <a:cs typeface="+mn-lt"/>
            </a:endParaRPr>
          </a:p>
        </p:txBody>
      </p:sp>
    </p:spTree>
    <p:extLst>
      <p:ext uri="{BB962C8B-B14F-4D97-AF65-F5344CB8AC3E}">
        <p14:creationId xmlns:p14="http://schemas.microsoft.com/office/powerpoint/2010/main" val="1069530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45B77-2AD6-1BC6-2E07-D4C99046D4AB}"/>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FA308EA-5090-9743-3FC4-311FE773F33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7EC9FC91-F9FB-7FF3-C25B-7D85B247F1E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307DBDE-42B6-1AC3-BD25-C992D0A8FA7F}"/>
              </a:ext>
            </a:extLst>
          </p:cNvPr>
          <p:cNvSpPr>
            <a:spLocks noGrp="1"/>
          </p:cNvSpPr>
          <p:nvPr>
            <p:ph type="title"/>
          </p:nvPr>
        </p:nvSpPr>
        <p:spPr>
          <a:xfrm>
            <a:off x="563596" y="284208"/>
            <a:ext cx="10985063" cy="731520"/>
          </a:xfrm>
        </p:spPr>
        <p:txBody>
          <a:bodyPr/>
          <a:lstStyle/>
          <a:p>
            <a:r>
              <a:rPr lang="en-US" dirty="0">
                <a:ea typeface="+mj-lt"/>
                <a:cs typeface="+mj-lt"/>
              </a:rPr>
              <a:t>Recommendations - Nikita </a:t>
            </a:r>
            <a:endParaRPr lang="en-US" dirty="0"/>
          </a:p>
        </p:txBody>
      </p:sp>
      <p:sp>
        <p:nvSpPr>
          <p:cNvPr id="22" name="Google Shape;934;p251">
            <a:extLst>
              <a:ext uri="{FF2B5EF4-FFF2-40B4-BE49-F238E27FC236}">
                <a16:creationId xmlns:a16="http://schemas.microsoft.com/office/drawing/2014/main" id="{FA925C7A-7438-1EA0-039B-B56F310D9AF1}"/>
              </a:ext>
            </a:extLst>
          </p:cNvPr>
          <p:cNvSpPr/>
          <p:nvPr/>
        </p:nvSpPr>
        <p:spPr>
          <a:xfrm>
            <a:off x="1897492" y="5220176"/>
            <a:ext cx="8405773" cy="1631532"/>
          </a:xfrm>
          <a:prstGeom prst="rect">
            <a:avLst/>
          </a:prstGeom>
          <a:noFill/>
          <a:ln>
            <a:noFill/>
          </a:ln>
        </p:spPr>
        <p:txBody>
          <a:bodyPr spcFirstLastPara="1" wrap="square" lIns="91433" tIns="45700" rIns="91433" bIns="45700" anchor="ctr" anchorCtr="0">
            <a:noAutofit/>
          </a:bodyPr>
          <a:lstStyle/>
          <a:p>
            <a:pPr algn="ctr">
              <a:buClr>
                <a:schemeClr val="dk1"/>
              </a:buClr>
            </a:pPr>
            <a:r>
              <a:rPr lang="en-US" sz="3200">
                <a:solidFill>
                  <a:schemeClr val="bg1"/>
                </a:solidFill>
                <a:ea typeface="Helvetica Neue"/>
                <a:cs typeface="Helvetica Neue"/>
              </a:rPr>
              <a:t>Connected by UEI Unique Entity Identifier</a:t>
            </a:r>
            <a:endParaRPr lang="en-US">
              <a:solidFill>
                <a:schemeClr val="bg1"/>
              </a:solidFill>
            </a:endParaRPr>
          </a:p>
        </p:txBody>
      </p:sp>
      <p:sp>
        <p:nvSpPr>
          <p:cNvPr id="8" name="Google Shape;538;p14">
            <a:extLst>
              <a:ext uri="{FF2B5EF4-FFF2-40B4-BE49-F238E27FC236}">
                <a16:creationId xmlns:a16="http://schemas.microsoft.com/office/drawing/2014/main" id="{51ED15C8-3ACD-FDD7-59D9-78C59261E0B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23" name="Google Shape;507;p14">
            <a:extLst>
              <a:ext uri="{FF2B5EF4-FFF2-40B4-BE49-F238E27FC236}">
                <a16:creationId xmlns:a16="http://schemas.microsoft.com/office/drawing/2014/main" id="{F23EE177-2B0D-5C4C-2EAF-A010DE1E0D2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 FAC (FY2016-2024), SAM.gov Public Extract 25361 (Dec 27, 2025)</a:t>
            </a:r>
            <a:endParaRPr lang="en-US"/>
          </a:p>
        </p:txBody>
      </p:sp>
      <p:sp>
        <p:nvSpPr>
          <p:cNvPr id="17" name="Title 1">
            <a:extLst>
              <a:ext uri="{FF2B5EF4-FFF2-40B4-BE49-F238E27FC236}">
                <a16:creationId xmlns:a16="http://schemas.microsoft.com/office/drawing/2014/main" id="{699D3786-4EF6-3CD4-6FFE-B5A77D00BA78}"/>
              </a:ext>
            </a:extLst>
          </p:cNvPr>
          <p:cNvSpPr txBox="1">
            <a:spLocks/>
          </p:cNvSpPr>
          <p:nvPr/>
        </p:nvSpPr>
        <p:spPr>
          <a:xfrm>
            <a:off x="1393331" y="1123902"/>
            <a:ext cx="2762434" cy="3361165"/>
          </a:xfrm>
          <a:prstGeom prst="roundRect">
            <a:avLst/>
          </a:prstGeom>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a typeface="+mj-lt"/>
                <a:cs typeface="+mj-lt"/>
              </a:rPr>
              <a:t>01</a:t>
            </a:r>
          </a:p>
          <a:p>
            <a:r>
              <a:rPr lang="en-US" sz="2000" b="1" dirty="0"/>
              <a:t>Closing the 72% Blind Spot</a:t>
            </a:r>
          </a:p>
          <a:p>
            <a:pPr marL="342900" indent="-342900">
              <a:lnSpc>
                <a:spcPct val="100000"/>
              </a:lnSpc>
              <a:buFont typeface="Arial"/>
              <a:buChar char="•"/>
            </a:pPr>
            <a:r>
              <a:rPr lang="en-US" sz="2000" dirty="0">
                <a:ea typeface="+mj-lt"/>
                <a:cs typeface="+mj-lt"/>
              </a:rPr>
              <a:t>Require UEIs for all SAM exclusion records</a:t>
            </a:r>
          </a:p>
          <a:p>
            <a:pPr marL="342900" indent="-342900">
              <a:lnSpc>
                <a:spcPct val="100000"/>
              </a:lnSpc>
              <a:buFont typeface="Arial"/>
              <a:buChar char="•"/>
            </a:pPr>
            <a:r>
              <a:rPr lang="en-US" sz="2000" dirty="0">
                <a:ea typeface="+mj-lt"/>
                <a:cs typeface="+mj-lt"/>
              </a:rPr>
              <a:t>Retroactively assign UEIs where feasible</a:t>
            </a:r>
          </a:p>
        </p:txBody>
      </p:sp>
      <p:sp>
        <p:nvSpPr>
          <p:cNvPr id="21" name="Title 1">
            <a:extLst>
              <a:ext uri="{FF2B5EF4-FFF2-40B4-BE49-F238E27FC236}">
                <a16:creationId xmlns:a16="http://schemas.microsoft.com/office/drawing/2014/main" id="{FB8DE4AD-BB5A-AA3E-4E8B-4DFE4E9F9BBB}"/>
              </a:ext>
            </a:extLst>
          </p:cNvPr>
          <p:cNvSpPr txBox="1">
            <a:spLocks/>
          </p:cNvSpPr>
          <p:nvPr/>
        </p:nvSpPr>
        <p:spPr>
          <a:xfrm>
            <a:off x="4605683" y="1123901"/>
            <a:ext cx="2762434" cy="3361165"/>
          </a:xfrm>
          <a:prstGeom prst="roundRect">
            <a:avLst/>
          </a:prstGeom>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a typeface="+mj-lt"/>
                <a:cs typeface="+mj-lt"/>
              </a:rPr>
              <a:t>02</a:t>
            </a:r>
          </a:p>
          <a:p>
            <a:r>
              <a:rPr lang="en-US" sz="2000" b="1" dirty="0">
                <a:ea typeface="+mj-lt"/>
                <a:cs typeface="+mj-lt"/>
              </a:rPr>
              <a:t>Enabling Cross-System Verification</a:t>
            </a:r>
            <a:endParaRPr lang="en-US" dirty="0"/>
          </a:p>
          <a:p>
            <a:pPr marL="342900" indent="-342900">
              <a:lnSpc>
                <a:spcPct val="100000"/>
              </a:lnSpc>
              <a:buFont typeface="Arial"/>
              <a:buChar char="•"/>
            </a:pPr>
            <a:r>
              <a:rPr lang="en-US" sz="2000" dirty="0">
                <a:ea typeface="+mj-lt"/>
                <a:cs typeface="+mj-lt"/>
              </a:rPr>
              <a:t>Automate pre-payment exclusion screening</a:t>
            </a:r>
          </a:p>
          <a:p>
            <a:pPr marL="342900" indent="-342900">
              <a:lnSpc>
                <a:spcPct val="100000"/>
              </a:lnSpc>
              <a:buFont typeface="Arial"/>
              <a:buChar char="•"/>
            </a:pPr>
            <a:r>
              <a:rPr lang="en-US" sz="2000" dirty="0">
                <a:ea typeface="+mj-lt"/>
                <a:cs typeface="+mj-lt"/>
              </a:rPr>
              <a:t>Eliminate reliance on error-prone manual checks</a:t>
            </a:r>
            <a:endParaRPr lang="en-US" dirty="0"/>
          </a:p>
        </p:txBody>
      </p:sp>
      <p:sp>
        <p:nvSpPr>
          <p:cNvPr id="3" name="Title 1">
            <a:extLst>
              <a:ext uri="{FF2B5EF4-FFF2-40B4-BE49-F238E27FC236}">
                <a16:creationId xmlns:a16="http://schemas.microsoft.com/office/drawing/2014/main" id="{9A2813D2-DB41-398B-C230-CAF012D68CBA}"/>
              </a:ext>
            </a:extLst>
          </p:cNvPr>
          <p:cNvSpPr txBox="1">
            <a:spLocks/>
          </p:cNvSpPr>
          <p:nvPr/>
        </p:nvSpPr>
        <p:spPr>
          <a:xfrm>
            <a:off x="7922624" y="1123901"/>
            <a:ext cx="2936747" cy="3361165"/>
          </a:xfrm>
          <a:prstGeom prst="roundRect">
            <a:avLst/>
          </a:prstGeom>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a typeface="+mj-lt"/>
                <a:cs typeface="+mj-lt"/>
              </a:rPr>
              <a:t>03</a:t>
            </a:r>
          </a:p>
          <a:p>
            <a:r>
              <a:rPr lang="en-US" sz="2000" b="1" dirty="0">
                <a:ea typeface="+mj-lt"/>
                <a:cs typeface="+mj-lt"/>
              </a:rPr>
              <a:t>Providing Clarity to Decision-makers and Tax-payers</a:t>
            </a:r>
            <a:endParaRPr lang="en-US" sz="2000" b="1" dirty="0"/>
          </a:p>
          <a:p>
            <a:pPr marL="342900" indent="-342900">
              <a:lnSpc>
                <a:spcPct val="100000"/>
              </a:lnSpc>
              <a:buFont typeface="Arial"/>
              <a:buChar char="•"/>
            </a:pPr>
            <a:r>
              <a:rPr lang="en-US" sz="2000" dirty="0">
                <a:ea typeface="+mj-lt"/>
                <a:cs typeface="+mj-lt"/>
              </a:rPr>
              <a:t>Display audit history to awarding officials</a:t>
            </a:r>
          </a:p>
          <a:p>
            <a:pPr marL="342900" indent="-342900">
              <a:lnSpc>
                <a:spcPct val="100000"/>
              </a:lnSpc>
              <a:buFont typeface="Arial"/>
              <a:buChar char="•"/>
            </a:pPr>
            <a:r>
              <a:rPr lang="en-US" sz="2000" dirty="0">
                <a:ea typeface="+mj-lt"/>
                <a:cs typeface="+mj-lt"/>
              </a:rPr>
              <a:t>Explore risk or trust scoring within USAspending.gov</a:t>
            </a:r>
          </a:p>
        </p:txBody>
      </p:sp>
      <p:cxnSp>
        <p:nvCxnSpPr>
          <p:cNvPr id="6" name="Straight Connector 5">
            <a:extLst>
              <a:ext uri="{FF2B5EF4-FFF2-40B4-BE49-F238E27FC236}">
                <a16:creationId xmlns:a16="http://schemas.microsoft.com/office/drawing/2014/main" id="{E9EB5320-E0B4-6462-7920-942706528B7F}"/>
              </a:ext>
            </a:extLst>
          </p:cNvPr>
          <p:cNvCxnSpPr>
            <a:cxnSpLocks/>
          </p:cNvCxnSpPr>
          <p:nvPr/>
        </p:nvCxnSpPr>
        <p:spPr>
          <a:xfrm>
            <a:off x="514893" y="4763616"/>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17EC1C-4B4F-5789-634E-8E4DF5EC8819}"/>
              </a:ext>
            </a:extLst>
          </p:cNvPr>
          <p:cNvSpPr txBox="1"/>
          <p:nvPr/>
        </p:nvSpPr>
        <p:spPr>
          <a:xfrm>
            <a:off x="562784" y="4923118"/>
            <a:ext cx="1113615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Aptos Display"/>
              </a:rPr>
              <a:t>The Bottom Line: </a:t>
            </a:r>
            <a:r>
              <a:rPr lang="en-US" sz="2400" dirty="0">
                <a:latin typeface="Aptos Display"/>
              </a:rPr>
              <a:t>Funding Data needs to provide exclusion visibility to multiple stakeholders in the system. This is where trust scores come become essential in decision-making and transparency.</a:t>
            </a:r>
          </a:p>
        </p:txBody>
      </p:sp>
    </p:spTree>
    <p:extLst>
      <p:ext uri="{BB962C8B-B14F-4D97-AF65-F5344CB8AC3E}">
        <p14:creationId xmlns:p14="http://schemas.microsoft.com/office/powerpoint/2010/main" val="214350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D408-B16D-F423-A7FA-32D5F9FE124D}"/>
              </a:ext>
            </a:extLst>
          </p:cNvPr>
          <p:cNvSpPr>
            <a:spLocks noGrp="1"/>
          </p:cNvSpPr>
          <p:nvPr>
            <p:ph type="title"/>
          </p:nvPr>
        </p:nvSpPr>
        <p:spPr/>
        <p:txBody>
          <a:bodyPr/>
          <a:lstStyle/>
          <a:p>
            <a:r>
              <a:rPr lang="en-US"/>
              <a:t>Rollout Plan - Mariam</a:t>
            </a:r>
          </a:p>
        </p:txBody>
      </p:sp>
      <p:sp>
        <p:nvSpPr>
          <p:cNvPr id="3" name="Subtitle 2">
            <a:extLst>
              <a:ext uri="{FF2B5EF4-FFF2-40B4-BE49-F238E27FC236}">
                <a16:creationId xmlns:a16="http://schemas.microsoft.com/office/drawing/2014/main" id="{7297D5C5-1154-E8AD-F0AA-75EB29F68C54}"/>
              </a:ext>
            </a:extLst>
          </p:cNvPr>
          <p:cNvSpPr>
            <a:spLocks noGrp="1"/>
          </p:cNvSpPr>
          <p:nvPr>
            <p:ph type="subTitle" idx="1"/>
          </p:nvPr>
        </p:nvSpPr>
        <p:spPr/>
        <p:txBody>
          <a:bodyPr/>
          <a:lstStyle/>
          <a:p>
            <a:endParaRPr lang="en-US"/>
          </a:p>
        </p:txBody>
      </p:sp>
      <p:sp>
        <p:nvSpPr>
          <p:cNvPr id="6" name="Google Shape;538;p14">
            <a:extLst>
              <a:ext uri="{FF2B5EF4-FFF2-40B4-BE49-F238E27FC236}">
                <a16:creationId xmlns:a16="http://schemas.microsoft.com/office/drawing/2014/main" id="{4631DF72-2B97-16B3-678B-A8EC14CAC4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8" name="TextBox 7">
            <a:extLst>
              <a:ext uri="{FF2B5EF4-FFF2-40B4-BE49-F238E27FC236}">
                <a16:creationId xmlns:a16="http://schemas.microsoft.com/office/drawing/2014/main" id="{89D5F2BB-4941-7214-BE6B-F082E3981276}"/>
              </a:ext>
            </a:extLst>
          </p:cNvPr>
          <p:cNvSpPr txBox="1"/>
          <p:nvPr/>
        </p:nvSpPr>
        <p:spPr>
          <a:xfrm>
            <a:off x="8273428" y="3729804"/>
            <a:ext cx="3048000" cy="369332"/>
          </a:xfrm>
          <a:prstGeom prst="rect">
            <a:avLst/>
          </a:prstGeom>
          <a:solidFill>
            <a:srgbClr val="FEF2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468314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E41E-DABD-85E7-057B-217887663C3F}"/>
              </a:ext>
            </a:extLst>
          </p:cNvPr>
          <p:cNvSpPr>
            <a:spLocks noGrp="1"/>
          </p:cNvSpPr>
          <p:nvPr>
            <p:ph type="title"/>
          </p:nvPr>
        </p:nvSpPr>
        <p:spPr/>
        <p:txBody>
          <a:bodyPr/>
          <a:lstStyle/>
          <a:p>
            <a:r>
              <a:rPr lang="en-US"/>
              <a:t>Appendix - Andy</a:t>
            </a:r>
          </a:p>
        </p:txBody>
      </p:sp>
      <p:sp>
        <p:nvSpPr>
          <p:cNvPr id="6" name="TextBox 5">
            <a:extLst>
              <a:ext uri="{FF2B5EF4-FFF2-40B4-BE49-F238E27FC236}">
                <a16:creationId xmlns:a16="http://schemas.microsoft.com/office/drawing/2014/main" id="{C81880E4-85FA-C806-3A92-DF6975C69502}"/>
              </a:ext>
            </a:extLst>
          </p:cNvPr>
          <p:cNvSpPr txBox="1"/>
          <p:nvPr/>
        </p:nvSpPr>
        <p:spPr>
          <a:xfrm>
            <a:off x="7260896" y="1348828"/>
            <a:ext cx="29954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Example</a:t>
            </a:r>
          </a:p>
        </p:txBody>
      </p:sp>
      <p:pic>
        <p:nvPicPr>
          <p:cNvPr id="7" name="Picture 6" descr="A can of beer with text and information&#10;&#10;AI-generated content may be incorrect.">
            <a:extLst>
              <a:ext uri="{FF2B5EF4-FFF2-40B4-BE49-F238E27FC236}">
                <a16:creationId xmlns:a16="http://schemas.microsoft.com/office/drawing/2014/main" id="{97D106B8-6B53-3B90-2915-1AD63B6F3FF0}"/>
              </a:ext>
            </a:extLst>
          </p:cNvPr>
          <p:cNvPicPr>
            <a:picLocks noChangeAspect="1"/>
          </p:cNvPicPr>
          <p:nvPr/>
        </p:nvPicPr>
        <p:blipFill>
          <a:blip r:embed="rId3"/>
          <a:stretch>
            <a:fillRect/>
          </a:stretch>
        </p:blipFill>
        <p:spPr>
          <a:xfrm>
            <a:off x="7015359" y="1681655"/>
            <a:ext cx="4695212" cy="3424621"/>
          </a:xfrm>
          <a:prstGeom prst="rect">
            <a:avLst/>
          </a:prstGeom>
        </p:spPr>
      </p:pic>
      <p:sp>
        <p:nvSpPr>
          <p:cNvPr id="9" name="Google Shape;538;p14">
            <a:extLst>
              <a:ext uri="{FF2B5EF4-FFF2-40B4-BE49-F238E27FC236}">
                <a16:creationId xmlns:a16="http://schemas.microsoft.com/office/drawing/2014/main" id="{95004B85-C3FF-217B-A608-08E3832420A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10" name="TextBox 9">
            <a:extLst>
              <a:ext uri="{FF2B5EF4-FFF2-40B4-BE49-F238E27FC236}">
                <a16:creationId xmlns:a16="http://schemas.microsoft.com/office/drawing/2014/main" id="{C93268C5-F3A0-9055-0260-51B512FDB5CE}"/>
              </a:ext>
            </a:extLst>
          </p:cNvPr>
          <p:cNvSpPr txBox="1"/>
          <p:nvPr/>
        </p:nvSpPr>
        <p:spPr>
          <a:xfrm>
            <a:off x="551793" y="972206"/>
            <a:ext cx="5780689" cy="5262979"/>
          </a:xfrm>
          <a:prstGeom prst="rect">
            <a:avLst/>
          </a:prstGeom>
          <a:solidFill>
            <a:srgbClr val="FEF2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FOR ANDY: Add links to key branches in our GitHub, organized under these categories: 1. DATA SOURCES</a:t>
            </a:r>
            <a:endParaRPr lang="en-US" sz="1400"/>
          </a:p>
          <a:p>
            <a:r>
              <a:rPr lang="en-US" sz="1400">
                <a:ea typeface="+mn-lt"/>
                <a:cs typeface="+mn-lt"/>
              </a:rPr>
              <a:t>   - USAspending.gov documentation</a:t>
            </a:r>
            <a:endParaRPr lang="en-US" sz="1400"/>
          </a:p>
          <a:p>
            <a:r>
              <a:rPr lang="en-US" sz="1400">
                <a:ea typeface="+mn-lt"/>
                <a:cs typeface="+mn-lt"/>
              </a:rPr>
              <a:t>   - SAM.gov Public Extract info</a:t>
            </a:r>
            <a:endParaRPr lang="en-US" sz="1400"/>
          </a:p>
          <a:p>
            <a:r>
              <a:rPr lang="en-US" sz="1400">
                <a:ea typeface="+mn-lt"/>
                <a:cs typeface="+mn-lt"/>
              </a:rPr>
              <a:t>   - Relevant Data Dictionaries</a:t>
            </a:r>
            <a:endParaRPr lang="en-US" sz="1400"/>
          </a:p>
          <a:p>
            <a:r>
              <a:rPr lang="en-US" sz="1400">
                <a:ea typeface="+mn-lt"/>
                <a:cs typeface="+mn-lt"/>
              </a:rPr>
              <a:t>2. METHODOLOGY</a:t>
            </a:r>
            <a:endParaRPr lang="en-US" sz="1400"/>
          </a:p>
          <a:p>
            <a:r>
              <a:rPr lang="en-US" sz="1400">
                <a:ea typeface="+mn-lt"/>
                <a:cs typeface="+mn-lt"/>
              </a:rPr>
              <a:t>   - Alteryx workflow screenshots</a:t>
            </a:r>
            <a:endParaRPr lang="en-US" sz="1400"/>
          </a:p>
          <a:p>
            <a:r>
              <a:rPr lang="en-US" sz="1400">
                <a:ea typeface="+mn-lt"/>
                <a:cs typeface="+mn-lt"/>
              </a:rPr>
              <a:t>   - Data cleaning &amp; join logic</a:t>
            </a:r>
            <a:endParaRPr lang="en-US" sz="1400">
              <a:solidFill>
                <a:srgbClr val="FF0000"/>
              </a:solidFill>
              <a:highlight>
                <a:srgbClr val="FFFF00"/>
              </a:highlight>
            </a:endParaRPr>
          </a:p>
          <a:p>
            <a:r>
              <a:rPr lang="en-US" sz="1400">
                <a:ea typeface="+mn-lt"/>
                <a:cs typeface="+mn-lt"/>
              </a:rPr>
              <a:t>   - Entity matching approach</a:t>
            </a:r>
            <a:endParaRPr lang="en-US" sz="1400">
              <a:highlight>
                <a:srgbClr val="FFFF00"/>
              </a:highlight>
            </a:endParaRPr>
          </a:p>
          <a:p>
            <a:r>
              <a:rPr lang="en-US" sz="1400">
                <a:ea typeface="+mn-lt"/>
                <a:cs typeface="+mn-lt"/>
              </a:rPr>
              <a:t>3. TAXPAYER PROTECTION SCORE</a:t>
            </a:r>
            <a:endParaRPr lang="en-US" sz="1400"/>
          </a:p>
          <a:p>
            <a:r>
              <a:rPr lang="en-US" sz="1400">
                <a:ea typeface="+mn-lt"/>
                <a:cs typeface="+mn-lt"/>
              </a:rPr>
              <a:t>   - Weighting rationale (full table)</a:t>
            </a:r>
            <a:endParaRPr lang="en-US" sz="1400"/>
          </a:p>
          <a:p>
            <a:r>
              <a:rPr lang="en-US" sz="1400">
                <a:ea typeface="+mn-lt"/>
                <a:cs typeface="+mn-lt"/>
              </a:rPr>
              <a:t>   - Variable definitions</a:t>
            </a:r>
            <a:endParaRPr lang="en-US" sz="1400"/>
          </a:p>
          <a:p>
            <a:r>
              <a:rPr lang="en-US" sz="1400">
                <a:ea typeface="+mn-lt"/>
                <a:cs typeface="+mn-lt"/>
              </a:rPr>
              <a:t>   - Score calculation formula</a:t>
            </a:r>
            <a:endParaRPr lang="en-US" sz="1400"/>
          </a:p>
          <a:p>
            <a:r>
              <a:rPr lang="en-US" sz="1400">
                <a:ea typeface="+mn-lt"/>
                <a:cs typeface="+mn-lt"/>
              </a:rPr>
              <a:t>4. ML MODEL</a:t>
            </a:r>
            <a:endParaRPr lang="en-US" sz="1400"/>
          </a:p>
          <a:p>
            <a:r>
              <a:rPr lang="en-US" sz="1400">
                <a:ea typeface="+mn-lt"/>
                <a:cs typeface="+mn-lt"/>
              </a:rPr>
              <a:t>   - Feature importance chart</a:t>
            </a:r>
            <a:endParaRPr lang="en-US" sz="1400"/>
          </a:p>
          <a:p>
            <a:r>
              <a:rPr lang="en-US" sz="1400">
                <a:ea typeface="+mn-lt"/>
                <a:cs typeface="+mn-lt"/>
              </a:rPr>
              <a:t>   - Train/test split methodology</a:t>
            </a:r>
            <a:endParaRPr lang="en-US" sz="1400"/>
          </a:p>
          <a:p>
            <a:r>
              <a:rPr lang="en-US" sz="1400">
                <a:ea typeface="+mn-lt"/>
                <a:cs typeface="+mn-lt"/>
              </a:rPr>
              <a:t>   - Model validation metrics</a:t>
            </a:r>
            <a:endParaRPr lang="en-US" sz="1400"/>
          </a:p>
          <a:p>
            <a:r>
              <a:rPr lang="en-US" sz="1400">
                <a:ea typeface="+mn-lt"/>
                <a:cs typeface="+mn-lt"/>
              </a:rPr>
              <a:t>5. REGULATORY CITATIONS</a:t>
            </a:r>
            <a:endParaRPr lang="en-US" sz="1400"/>
          </a:p>
          <a:p>
            <a:r>
              <a:rPr lang="en-US" sz="1400">
                <a:ea typeface="+mn-lt"/>
                <a:cs typeface="+mn-lt"/>
              </a:rPr>
              <a:t>   - GAO-05-479 (2005)</a:t>
            </a:r>
            <a:endParaRPr lang="en-US" sz="1400"/>
          </a:p>
          <a:p>
            <a:r>
              <a:rPr lang="en-US" sz="1400">
                <a:ea typeface="+mn-lt"/>
                <a:cs typeface="+mn-lt"/>
              </a:rPr>
              <a:t>   - GAO-09-174 (2009)</a:t>
            </a:r>
            <a:endParaRPr lang="en-US" sz="1400"/>
          </a:p>
          <a:p>
            <a:r>
              <a:rPr lang="en-US" sz="1400">
                <a:ea typeface="+mn-lt"/>
                <a:cs typeface="+mn-lt"/>
              </a:rPr>
              <a:t>   - 2 CFR 200 Subpart F references</a:t>
            </a:r>
            <a:endParaRPr lang="en-US" sz="1400"/>
          </a:p>
          <a:p>
            <a:r>
              <a:rPr lang="en-US" sz="1400">
                <a:ea typeface="+mn-lt"/>
                <a:cs typeface="+mn-lt"/>
              </a:rPr>
              <a:t>6. CASE STUDIES (EXTENDED)</a:t>
            </a:r>
            <a:endParaRPr lang="en-US" sz="1400"/>
          </a:p>
          <a:p>
            <a:r>
              <a:rPr lang="en-US" sz="1400">
                <a:ea typeface="+mn-lt"/>
                <a:cs typeface="+mn-lt"/>
              </a:rPr>
              <a:t>   - Full audit findings for flagged entities</a:t>
            </a:r>
            <a:endParaRPr lang="en-US" sz="1400"/>
          </a:p>
          <a:p>
            <a:r>
              <a:rPr lang="en-US" sz="1400">
                <a:ea typeface="+mn-lt"/>
                <a:cs typeface="+mn-lt"/>
              </a:rPr>
              <a:t>   - Supporting documentation</a:t>
            </a:r>
            <a:endParaRPr lang="en-US" sz="1400"/>
          </a:p>
        </p:txBody>
      </p:sp>
    </p:spTree>
    <p:extLst>
      <p:ext uri="{BB962C8B-B14F-4D97-AF65-F5344CB8AC3E}">
        <p14:creationId xmlns:p14="http://schemas.microsoft.com/office/powerpoint/2010/main" val="320312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DA4C7-C33B-EB9C-1DAC-F6B58000B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79B89-7393-A9FE-341F-D875A6690724}"/>
              </a:ext>
            </a:extLst>
          </p:cNvPr>
          <p:cNvSpPr>
            <a:spLocks noGrp="1"/>
          </p:cNvSpPr>
          <p:nvPr>
            <p:ph type="title"/>
          </p:nvPr>
        </p:nvSpPr>
        <p:spPr/>
        <p:txBody>
          <a:bodyPr/>
          <a:lstStyle/>
          <a:p>
            <a:r>
              <a:rPr lang="en-US"/>
              <a:t>Appendix - Andy</a:t>
            </a:r>
          </a:p>
        </p:txBody>
      </p:sp>
      <p:sp>
        <p:nvSpPr>
          <p:cNvPr id="9" name="Google Shape;538;p14">
            <a:extLst>
              <a:ext uri="{FF2B5EF4-FFF2-40B4-BE49-F238E27FC236}">
                <a16:creationId xmlns:a16="http://schemas.microsoft.com/office/drawing/2014/main" id="{4EE5D7A0-50E0-2BE8-7F7C-486A9824EEC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4" name="TextBox 3">
            <a:extLst>
              <a:ext uri="{FF2B5EF4-FFF2-40B4-BE49-F238E27FC236}">
                <a16:creationId xmlns:a16="http://schemas.microsoft.com/office/drawing/2014/main" id="{F542C149-52F2-4BFD-F75A-A341DAFEE7AD}"/>
              </a:ext>
            </a:extLst>
          </p:cNvPr>
          <p:cNvSpPr txBox="1"/>
          <p:nvPr/>
        </p:nvSpPr>
        <p:spPr>
          <a:xfrm>
            <a:off x="553641" y="1559720"/>
            <a:ext cx="1458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aseline="0">
                <a:latin typeface="Aptos"/>
              </a:rPr>
              <a:t> DATA </a:t>
            </a:r>
            <a:r>
              <a:rPr lang="en-US" sz="1400">
                <a:latin typeface="Aptos"/>
              </a:rPr>
              <a:t>SOURCES</a:t>
            </a:r>
            <a:endParaRPr lang="en-US"/>
          </a:p>
        </p:txBody>
      </p:sp>
      <p:sp>
        <p:nvSpPr>
          <p:cNvPr id="5" name="TextBox 4">
            <a:extLst>
              <a:ext uri="{FF2B5EF4-FFF2-40B4-BE49-F238E27FC236}">
                <a16:creationId xmlns:a16="http://schemas.microsoft.com/office/drawing/2014/main" id="{E733388A-93D8-A57E-6F8F-CC681F66078B}"/>
              </a:ext>
            </a:extLst>
          </p:cNvPr>
          <p:cNvSpPr txBox="1"/>
          <p:nvPr/>
        </p:nvSpPr>
        <p:spPr>
          <a:xfrm>
            <a:off x="9566672" y="3732611"/>
            <a:ext cx="13454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latin typeface="Aptos"/>
              </a:rPr>
              <a:t>CASE STUDIES (EXTENDED)</a:t>
            </a:r>
            <a:endParaRPr lang="en-US"/>
          </a:p>
        </p:txBody>
      </p:sp>
      <p:sp>
        <p:nvSpPr>
          <p:cNvPr id="8" name="TextBox 7">
            <a:extLst>
              <a:ext uri="{FF2B5EF4-FFF2-40B4-BE49-F238E27FC236}">
                <a16:creationId xmlns:a16="http://schemas.microsoft.com/office/drawing/2014/main" id="{F04D08A6-211E-A7D2-AA77-B15CE05F91D0}"/>
              </a:ext>
            </a:extLst>
          </p:cNvPr>
          <p:cNvSpPr txBox="1"/>
          <p:nvPr/>
        </p:nvSpPr>
        <p:spPr>
          <a:xfrm>
            <a:off x="553639" y="3726658"/>
            <a:ext cx="1458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a:rPr>
              <a:t>METHODOLOGY</a:t>
            </a:r>
            <a:endParaRPr lang="en-US"/>
          </a:p>
        </p:txBody>
      </p:sp>
      <p:sp>
        <p:nvSpPr>
          <p:cNvPr id="11" name="TextBox 10">
            <a:extLst>
              <a:ext uri="{FF2B5EF4-FFF2-40B4-BE49-F238E27FC236}">
                <a16:creationId xmlns:a16="http://schemas.microsoft.com/office/drawing/2014/main" id="{2433E9E8-696D-3B1B-6000-63ACB20E8BD3}"/>
              </a:ext>
            </a:extLst>
          </p:cNvPr>
          <p:cNvSpPr txBox="1"/>
          <p:nvPr/>
        </p:nvSpPr>
        <p:spPr>
          <a:xfrm>
            <a:off x="9138045" y="1559720"/>
            <a:ext cx="21133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a:rPr>
              <a:t>REGULATORY CITATIONS</a:t>
            </a:r>
            <a:endParaRPr lang="en-US"/>
          </a:p>
        </p:txBody>
      </p:sp>
      <p:sp>
        <p:nvSpPr>
          <p:cNvPr id="12" name="TextBox 11">
            <a:extLst>
              <a:ext uri="{FF2B5EF4-FFF2-40B4-BE49-F238E27FC236}">
                <a16:creationId xmlns:a16="http://schemas.microsoft.com/office/drawing/2014/main" id="{83953811-00E0-943B-6623-C5814FF22068}"/>
              </a:ext>
            </a:extLst>
          </p:cNvPr>
          <p:cNvSpPr txBox="1"/>
          <p:nvPr/>
        </p:nvSpPr>
        <p:spPr>
          <a:xfrm>
            <a:off x="4893467" y="1559720"/>
            <a:ext cx="26193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a:rPr>
              <a:t>TAXPAYER PROTECTION SCORE</a:t>
            </a:r>
            <a:endParaRPr lang="en-US"/>
          </a:p>
        </p:txBody>
      </p:sp>
      <p:sp>
        <p:nvSpPr>
          <p:cNvPr id="13" name="TextBox 12">
            <a:extLst>
              <a:ext uri="{FF2B5EF4-FFF2-40B4-BE49-F238E27FC236}">
                <a16:creationId xmlns:a16="http://schemas.microsoft.com/office/drawing/2014/main" id="{F3014760-BBD7-4616-63D4-D6DF43C2CF6C}"/>
              </a:ext>
            </a:extLst>
          </p:cNvPr>
          <p:cNvSpPr txBox="1"/>
          <p:nvPr/>
        </p:nvSpPr>
        <p:spPr>
          <a:xfrm>
            <a:off x="5298278" y="3726658"/>
            <a:ext cx="10656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ptos"/>
              </a:rPr>
              <a:t>ML MODEL</a:t>
            </a:r>
            <a:endParaRPr lang="en-US"/>
          </a:p>
        </p:txBody>
      </p:sp>
      <p:sp>
        <p:nvSpPr>
          <p:cNvPr id="14" name="TextBox 13">
            <a:extLst>
              <a:ext uri="{FF2B5EF4-FFF2-40B4-BE49-F238E27FC236}">
                <a16:creationId xmlns:a16="http://schemas.microsoft.com/office/drawing/2014/main" id="{485E4E46-63FB-95FB-2E71-4B2CBC23F82E}"/>
              </a:ext>
            </a:extLst>
          </p:cNvPr>
          <p:cNvSpPr txBox="1"/>
          <p:nvPr/>
        </p:nvSpPr>
        <p:spPr>
          <a:xfrm>
            <a:off x="250031" y="1869283"/>
            <a:ext cx="279797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USAspending.gov: API docs + data dictionary</a:t>
            </a:r>
            <a:endParaRPr lang="en-US"/>
          </a:p>
        </p:txBody>
      </p:sp>
      <p:sp>
        <p:nvSpPr>
          <p:cNvPr id="15" name="TextBox 14">
            <a:extLst>
              <a:ext uri="{FF2B5EF4-FFF2-40B4-BE49-F238E27FC236}">
                <a16:creationId xmlns:a16="http://schemas.microsoft.com/office/drawing/2014/main" id="{B07D20AF-51F2-5F38-86DF-DF2FB7836268}"/>
              </a:ext>
            </a:extLst>
          </p:cNvPr>
          <p:cNvSpPr txBox="1"/>
          <p:nvPr/>
        </p:nvSpPr>
        <p:spPr>
          <a:xfrm>
            <a:off x="250031" y="2226470"/>
            <a:ext cx="370879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Federal Audit Clearinghouse (FAC): dataset overview + files used</a:t>
            </a:r>
          </a:p>
        </p:txBody>
      </p:sp>
      <p:sp>
        <p:nvSpPr>
          <p:cNvPr id="16" name="TextBox 15">
            <a:extLst>
              <a:ext uri="{FF2B5EF4-FFF2-40B4-BE49-F238E27FC236}">
                <a16:creationId xmlns:a16="http://schemas.microsoft.com/office/drawing/2014/main" id="{D4047DE3-5F05-9128-FAA4-C21F605FC468}"/>
              </a:ext>
            </a:extLst>
          </p:cNvPr>
          <p:cNvSpPr txBox="1"/>
          <p:nvPr/>
        </p:nvSpPr>
        <p:spPr>
          <a:xfrm>
            <a:off x="250031" y="2577704"/>
            <a:ext cx="438745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SAM.gov Exclusions: public extract documentation (UEI coverage limitation)</a:t>
            </a:r>
            <a:endParaRPr lang="en-US"/>
          </a:p>
        </p:txBody>
      </p:sp>
      <p:sp>
        <p:nvSpPr>
          <p:cNvPr id="17" name="TextBox 16">
            <a:extLst>
              <a:ext uri="{FF2B5EF4-FFF2-40B4-BE49-F238E27FC236}">
                <a16:creationId xmlns:a16="http://schemas.microsoft.com/office/drawing/2014/main" id="{692CB5B1-C8CF-FD35-B1DA-F450CA209D4E}"/>
              </a:ext>
            </a:extLst>
          </p:cNvPr>
          <p:cNvSpPr txBox="1"/>
          <p:nvPr/>
        </p:nvSpPr>
        <p:spPr>
          <a:xfrm>
            <a:off x="250031" y="2934891"/>
            <a:ext cx="43874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"Allowable Data Sources " (competition rules screenshot / doc)</a:t>
            </a:r>
            <a:endParaRPr lang="en-US"/>
          </a:p>
        </p:txBody>
      </p:sp>
      <p:sp>
        <p:nvSpPr>
          <p:cNvPr id="18" name="TextBox 17">
            <a:extLst>
              <a:ext uri="{FF2B5EF4-FFF2-40B4-BE49-F238E27FC236}">
                <a16:creationId xmlns:a16="http://schemas.microsoft.com/office/drawing/2014/main" id="{9B065C8F-C681-5738-F12A-E49F36579CF0}"/>
              </a:ext>
            </a:extLst>
          </p:cNvPr>
          <p:cNvSpPr txBox="1"/>
          <p:nvPr/>
        </p:nvSpPr>
        <p:spPr>
          <a:xfrm>
            <a:off x="250031" y="3309937"/>
            <a:ext cx="415528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Data dictionaries used in this repo (FAC, </a:t>
            </a:r>
            <a:r>
              <a:rPr lang="en-US" sz="1000" err="1">
                <a:latin typeface="Aptos"/>
              </a:rPr>
              <a:t>USAspending</a:t>
            </a:r>
            <a:r>
              <a:rPr lang="en-US" sz="1000">
                <a:latin typeface="Aptos"/>
              </a:rPr>
              <a:t>, Merged outputs)</a:t>
            </a:r>
            <a:endParaRPr lang="en-US"/>
          </a:p>
        </p:txBody>
      </p:sp>
      <p:sp>
        <p:nvSpPr>
          <p:cNvPr id="19" name="TextBox 18">
            <a:extLst>
              <a:ext uri="{FF2B5EF4-FFF2-40B4-BE49-F238E27FC236}">
                <a16:creationId xmlns:a16="http://schemas.microsoft.com/office/drawing/2014/main" id="{117611D6-A142-2411-1511-1A698B48808C}"/>
              </a:ext>
            </a:extLst>
          </p:cNvPr>
          <p:cNvSpPr txBox="1"/>
          <p:nvPr/>
        </p:nvSpPr>
        <p:spPr>
          <a:xfrm>
            <a:off x="250031" y="4548187"/>
            <a:ext cx="415528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Join logic: UEI mapping (</a:t>
            </a:r>
            <a:r>
              <a:rPr lang="en-US" sz="1000" err="1">
                <a:latin typeface="Aptos"/>
              </a:rPr>
              <a:t>auditee_uei</a:t>
            </a:r>
            <a:r>
              <a:rPr lang="en-US" sz="1000">
                <a:latin typeface="Aptos"/>
              </a:rPr>
              <a:t> = </a:t>
            </a:r>
            <a:r>
              <a:rPr lang="en-US" sz="1000" err="1">
                <a:latin typeface="Aptos"/>
              </a:rPr>
              <a:t>recipient_uei</a:t>
            </a:r>
            <a:r>
              <a:rPr lang="en-US" sz="1000">
                <a:latin typeface="Aptos"/>
              </a:rPr>
              <a:t>) explanation</a:t>
            </a:r>
            <a:endParaRPr lang="en-US"/>
          </a:p>
        </p:txBody>
      </p:sp>
      <p:sp>
        <p:nvSpPr>
          <p:cNvPr id="20" name="TextBox 19">
            <a:extLst>
              <a:ext uri="{FF2B5EF4-FFF2-40B4-BE49-F238E27FC236}">
                <a16:creationId xmlns:a16="http://schemas.microsoft.com/office/drawing/2014/main" id="{3ECF7DDA-063B-4904-AF17-AC470BF27042}"/>
              </a:ext>
            </a:extLst>
          </p:cNvPr>
          <p:cNvSpPr txBox="1"/>
          <p:nvPr/>
        </p:nvSpPr>
        <p:spPr>
          <a:xfrm>
            <a:off x="250031" y="4970859"/>
            <a:ext cx="415528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Alteryx workflows (screenshots + the .</a:t>
            </a:r>
            <a:r>
              <a:rPr lang="en-US" sz="1000" err="1">
                <a:latin typeface="Aptos"/>
              </a:rPr>
              <a:t>yxmd</a:t>
            </a:r>
            <a:r>
              <a:rPr lang="en-US" sz="1000">
                <a:latin typeface="Aptos"/>
              </a:rPr>
              <a:t> files</a:t>
            </a:r>
            <a:endParaRPr lang="en-US"/>
          </a:p>
        </p:txBody>
      </p:sp>
      <p:sp>
        <p:nvSpPr>
          <p:cNvPr id="21" name="TextBox 20">
            <a:extLst>
              <a:ext uri="{FF2B5EF4-FFF2-40B4-BE49-F238E27FC236}">
                <a16:creationId xmlns:a16="http://schemas.microsoft.com/office/drawing/2014/main" id="{AFB520ED-8F7C-4BC7-D6D9-07CBD6BDCF5E}"/>
              </a:ext>
            </a:extLst>
          </p:cNvPr>
          <p:cNvSpPr txBox="1"/>
          <p:nvPr/>
        </p:nvSpPr>
        <p:spPr>
          <a:xfrm>
            <a:off x="250031" y="5399484"/>
            <a:ext cx="415528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Data acquisition notes (what we downloaded, and why)</a:t>
            </a:r>
            <a:endParaRPr lang="en-US"/>
          </a:p>
        </p:txBody>
      </p:sp>
      <p:sp>
        <p:nvSpPr>
          <p:cNvPr id="22" name="TextBox 21">
            <a:extLst>
              <a:ext uri="{FF2B5EF4-FFF2-40B4-BE49-F238E27FC236}">
                <a16:creationId xmlns:a16="http://schemas.microsoft.com/office/drawing/2014/main" id="{611F2C84-CD97-FC10-DDAC-2D98405871BB}"/>
              </a:ext>
            </a:extLst>
          </p:cNvPr>
          <p:cNvSpPr txBox="1"/>
          <p:nvPr/>
        </p:nvSpPr>
        <p:spPr>
          <a:xfrm>
            <a:off x="250031" y="4137421"/>
            <a:ext cx="415528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Pipeline overview (Clean --&gt; Score --&gt; Merge) visual </a:t>
            </a:r>
            <a:endParaRPr lang="en-US" sz="1000"/>
          </a:p>
        </p:txBody>
      </p:sp>
      <p:sp>
        <p:nvSpPr>
          <p:cNvPr id="23" name="TextBox 22">
            <a:extLst>
              <a:ext uri="{FF2B5EF4-FFF2-40B4-BE49-F238E27FC236}">
                <a16:creationId xmlns:a16="http://schemas.microsoft.com/office/drawing/2014/main" id="{B4D2B68A-A653-AEB8-9B59-C86D4A201901}"/>
              </a:ext>
            </a:extLst>
          </p:cNvPr>
          <p:cNvSpPr txBox="1"/>
          <p:nvPr/>
        </p:nvSpPr>
        <p:spPr>
          <a:xfrm>
            <a:off x="250031" y="5774531"/>
            <a:ext cx="415528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Outputs and how to reproduce them (inputs to outputs mapping )</a:t>
            </a:r>
            <a:endParaRPr lang="en-US"/>
          </a:p>
        </p:txBody>
      </p:sp>
      <p:sp>
        <p:nvSpPr>
          <p:cNvPr id="24" name="TextBox 23">
            <a:extLst>
              <a:ext uri="{FF2B5EF4-FFF2-40B4-BE49-F238E27FC236}">
                <a16:creationId xmlns:a16="http://schemas.microsoft.com/office/drawing/2014/main" id="{3BD1E311-C89D-46DE-9F14-6B48620073B7}"/>
              </a:ext>
            </a:extLst>
          </p:cNvPr>
          <p:cNvSpPr txBox="1"/>
          <p:nvPr/>
        </p:nvSpPr>
        <p:spPr>
          <a:xfrm>
            <a:off x="4833937" y="1869281"/>
            <a:ext cx="350639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Variable Definitions (fields used in scoring)</a:t>
            </a:r>
            <a:endParaRPr lang="en-US"/>
          </a:p>
        </p:txBody>
      </p:sp>
      <p:sp>
        <p:nvSpPr>
          <p:cNvPr id="25" name="TextBox 24">
            <a:extLst>
              <a:ext uri="{FF2B5EF4-FFF2-40B4-BE49-F238E27FC236}">
                <a16:creationId xmlns:a16="http://schemas.microsoft.com/office/drawing/2014/main" id="{4D16BC9A-4502-FD63-5FDA-02749B8CA5FA}"/>
              </a:ext>
            </a:extLst>
          </p:cNvPr>
          <p:cNvSpPr txBox="1"/>
          <p:nvPr/>
        </p:nvSpPr>
        <p:spPr>
          <a:xfrm>
            <a:off x="4768453" y="2226468"/>
            <a:ext cx="350639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 Weighting rationale (risk factors vs mitigating factors)</a:t>
            </a:r>
            <a:endParaRPr lang="en-US"/>
          </a:p>
        </p:txBody>
      </p:sp>
      <p:sp>
        <p:nvSpPr>
          <p:cNvPr id="26" name="TextBox 25">
            <a:extLst>
              <a:ext uri="{FF2B5EF4-FFF2-40B4-BE49-F238E27FC236}">
                <a16:creationId xmlns:a16="http://schemas.microsoft.com/office/drawing/2014/main" id="{56214DDD-CF6D-A44C-3E2F-8B44A291C2CB}"/>
              </a:ext>
            </a:extLst>
          </p:cNvPr>
          <p:cNvSpPr txBox="1"/>
          <p:nvPr/>
        </p:nvSpPr>
        <p:spPr>
          <a:xfrm>
            <a:off x="4768453" y="2577703"/>
            <a:ext cx="3571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 Score formula and tier thresholds</a:t>
            </a:r>
            <a:endParaRPr lang="en-US"/>
          </a:p>
        </p:txBody>
      </p:sp>
      <p:sp>
        <p:nvSpPr>
          <p:cNvPr id="27" name="TextBox 26">
            <a:extLst>
              <a:ext uri="{FF2B5EF4-FFF2-40B4-BE49-F238E27FC236}">
                <a16:creationId xmlns:a16="http://schemas.microsoft.com/office/drawing/2014/main" id="{C85F3F71-723E-E17C-0733-F7BF268F39CD}"/>
              </a:ext>
            </a:extLst>
          </p:cNvPr>
          <p:cNvSpPr txBox="1"/>
          <p:nvPr/>
        </p:nvSpPr>
        <p:spPr>
          <a:xfrm>
            <a:off x="4768453" y="2934890"/>
            <a:ext cx="3571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"Problem Entity" rule (logic and flags)</a:t>
            </a:r>
            <a:endParaRPr lang="en-US"/>
          </a:p>
        </p:txBody>
      </p:sp>
      <p:sp>
        <p:nvSpPr>
          <p:cNvPr id="28" name="TextBox 27">
            <a:extLst>
              <a:ext uri="{FF2B5EF4-FFF2-40B4-BE49-F238E27FC236}">
                <a16:creationId xmlns:a16="http://schemas.microsoft.com/office/drawing/2014/main" id="{E2E58EED-050B-DFC3-C856-78A1E62F816D}"/>
              </a:ext>
            </a:extLst>
          </p:cNvPr>
          <p:cNvSpPr txBox="1"/>
          <p:nvPr/>
        </p:nvSpPr>
        <p:spPr>
          <a:xfrm>
            <a:off x="4822031" y="3309937"/>
            <a:ext cx="3571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Final scoring outputs (tables produced for dashboard</a:t>
            </a:r>
            <a:endParaRPr lang="en-US"/>
          </a:p>
        </p:txBody>
      </p:sp>
      <p:sp>
        <p:nvSpPr>
          <p:cNvPr id="29" name="TextBox 28">
            <a:extLst>
              <a:ext uri="{FF2B5EF4-FFF2-40B4-BE49-F238E27FC236}">
                <a16:creationId xmlns:a16="http://schemas.microsoft.com/office/drawing/2014/main" id="{9DFA7E82-F678-5E92-3415-CE2CBAE9F44A}"/>
              </a:ext>
            </a:extLst>
          </p:cNvPr>
          <p:cNvSpPr txBox="1"/>
          <p:nvPr/>
        </p:nvSpPr>
        <p:spPr>
          <a:xfrm>
            <a:off x="4893468" y="4137421"/>
            <a:ext cx="3571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ML training dataset build workflow </a:t>
            </a:r>
            <a:endParaRPr lang="en-US"/>
          </a:p>
        </p:txBody>
      </p:sp>
      <p:sp>
        <p:nvSpPr>
          <p:cNvPr id="31" name="TextBox 30">
            <a:extLst>
              <a:ext uri="{FF2B5EF4-FFF2-40B4-BE49-F238E27FC236}">
                <a16:creationId xmlns:a16="http://schemas.microsoft.com/office/drawing/2014/main" id="{DBDEFE69-6DBD-F0F7-6D66-EA245F8CBA45}"/>
              </a:ext>
            </a:extLst>
          </p:cNvPr>
          <p:cNvSpPr txBox="1"/>
          <p:nvPr/>
        </p:nvSpPr>
        <p:spPr>
          <a:xfrm>
            <a:off x="4893468" y="4970858"/>
            <a:ext cx="38695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Feature list + feature importance chart (or placeholder if not done </a:t>
            </a:r>
          </a:p>
        </p:txBody>
      </p:sp>
      <p:sp>
        <p:nvSpPr>
          <p:cNvPr id="32" name="TextBox 31">
            <a:extLst>
              <a:ext uri="{FF2B5EF4-FFF2-40B4-BE49-F238E27FC236}">
                <a16:creationId xmlns:a16="http://schemas.microsoft.com/office/drawing/2014/main" id="{F4308D56-08F6-3D60-4C69-97D1206AC30A}"/>
              </a:ext>
            </a:extLst>
          </p:cNvPr>
          <p:cNvSpPr txBox="1"/>
          <p:nvPr/>
        </p:nvSpPr>
        <p:spPr>
          <a:xfrm>
            <a:off x="4893467" y="4548186"/>
            <a:ext cx="357187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Train/test split methodology </a:t>
            </a:r>
            <a:endParaRPr lang="en-US"/>
          </a:p>
        </p:txBody>
      </p:sp>
      <p:sp>
        <p:nvSpPr>
          <p:cNvPr id="33" name="TextBox 32">
            <a:extLst>
              <a:ext uri="{FF2B5EF4-FFF2-40B4-BE49-F238E27FC236}">
                <a16:creationId xmlns:a16="http://schemas.microsoft.com/office/drawing/2014/main" id="{18723C52-2BBB-7DE8-7CEA-266F709C288E}"/>
              </a:ext>
            </a:extLst>
          </p:cNvPr>
          <p:cNvSpPr txBox="1"/>
          <p:nvPr/>
        </p:nvSpPr>
        <p:spPr>
          <a:xfrm>
            <a:off x="4893467" y="5399483"/>
            <a:ext cx="38695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Model validation metrics </a:t>
            </a:r>
            <a:endParaRPr lang="en-US"/>
          </a:p>
        </p:txBody>
      </p:sp>
      <p:sp>
        <p:nvSpPr>
          <p:cNvPr id="34" name="TextBox 33">
            <a:extLst>
              <a:ext uri="{FF2B5EF4-FFF2-40B4-BE49-F238E27FC236}">
                <a16:creationId xmlns:a16="http://schemas.microsoft.com/office/drawing/2014/main" id="{E127EC4F-5F58-9D81-4054-D50AF90A97C6}"/>
              </a:ext>
            </a:extLst>
          </p:cNvPr>
          <p:cNvSpPr txBox="1"/>
          <p:nvPr/>
        </p:nvSpPr>
        <p:spPr>
          <a:xfrm>
            <a:off x="4893466" y="5774530"/>
            <a:ext cx="38695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Final ML-ready outputs</a:t>
            </a:r>
          </a:p>
        </p:txBody>
      </p:sp>
      <p:sp>
        <p:nvSpPr>
          <p:cNvPr id="35" name="TextBox 34">
            <a:extLst>
              <a:ext uri="{FF2B5EF4-FFF2-40B4-BE49-F238E27FC236}">
                <a16:creationId xmlns:a16="http://schemas.microsoft.com/office/drawing/2014/main" id="{213553EC-39F1-1AFF-127D-04651BE38B5A}"/>
              </a:ext>
            </a:extLst>
          </p:cNvPr>
          <p:cNvSpPr txBox="1"/>
          <p:nvPr/>
        </p:nvSpPr>
        <p:spPr>
          <a:xfrm>
            <a:off x="9405936" y="1869281"/>
            <a:ext cx="211335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GAO-05-479 (2005) reference used</a:t>
            </a:r>
            <a:endParaRPr lang="en-US"/>
          </a:p>
        </p:txBody>
      </p:sp>
      <p:sp>
        <p:nvSpPr>
          <p:cNvPr id="36" name="TextBox 35">
            <a:extLst>
              <a:ext uri="{FF2B5EF4-FFF2-40B4-BE49-F238E27FC236}">
                <a16:creationId xmlns:a16="http://schemas.microsoft.com/office/drawing/2014/main" id="{D305C2A1-3765-119F-3BC7-5BFBEA05D2AB}"/>
              </a:ext>
            </a:extLst>
          </p:cNvPr>
          <p:cNvSpPr txBox="1"/>
          <p:nvPr/>
        </p:nvSpPr>
        <p:spPr>
          <a:xfrm>
            <a:off x="9405936" y="2268140"/>
            <a:ext cx="22324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GAO-09-174 (2009) reference used </a:t>
            </a:r>
            <a:endParaRPr lang="en-US"/>
          </a:p>
        </p:txBody>
      </p:sp>
      <p:sp>
        <p:nvSpPr>
          <p:cNvPr id="37" name="TextBox 36">
            <a:extLst>
              <a:ext uri="{FF2B5EF4-FFF2-40B4-BE49-F238E27FC236}">
                <a16:creationId xmlns:a16="http://schemas.microsoft.com/office/drawing/2014/main" id="{3F30C266-2533-736A-6E2D-AACD361F4497}"/>
              </a:ext>
            </a:extLst>
          </p:cNvPr>
          <p:cNvSpPr txBox="1"/>
          <p:nvPr/>
        </p:nvSpPr>
        <p:spPr>
          <a:xfrm>
            <a:off x="9405936" y="2655093"/>
            <a:ext cx="19228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2 CFR 200 Subpart F references (audit requirements)</a:t>
            </a:r>
            <a:endParaRPr lang="en-US"/>
          </a:p>
        </p:txBody>
      </p:sp>
      <p:sp>
        <p:nvSpPr>
          <p:cNvPr id="38" name="TextBox 37">
            <a:extLst>
              <a:ext uri="{FF2B5EF4-FFF2-40B4-BE49-F238E27FC236}">
                <a16:creationId xmlns:a16="http://schemas.microsoft.com/office/drawing/2014/main" id="{9AE3ECAC-E679-B10B-14CF-36F200347C4E}"/>
              </a:ext>
            </a:extLst>
          </p:cNvPr>
          <p:cNvSpPr txBox="1"/>
          <p:nvPr/>
        </p:nvSpPr>
        <p:spPr>
          <a:xfrm>
            <a:off x="9453561" y="3155154"/>
            <a:ext cx="20181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Any additional compliance/audit standards referenced in analysis </a:t>
            </a:r>
            <a:endParaRPr lang="en-US"/>
          </a:p>
        </p:txBody>
      </p:sp>
      <p:sp>
        <p:nvSpPr>
          <p:cNvPr id="39" name="TextBox 38">
            <a:extLst>
              <a:ext uri="{FF2B5EF4-FFF2-40B4-BE49-F238E27FC236}">
                <a16:creationId xmlns:a16="http://schemas.microsoft.com/office/drawing/2014/main" id="{CDFDB912-4ABC-E083-8072-74548A7F6C32}"/>
              </a:ext>
            </a:extLst>
          </p:cNvPr>
          <p:cNvSpPr txBox="1"/>
          <p:nvPr/>
        </p:nvSpPr>
        <p:spPr>
          <a:xfrm>
            <a:off x="9221389" y="4256483"/>
            <a:ext cx="285750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Full audit findings for flagged entities (supporting tables)</a:t>
            </a:r>
            <a:endParaRPr lang="en-US"/>
          </a:p>
        </p:txBody>
      </p:sp>
      <p:sp>
        <p:nvSpPr>
          <p:cNvPr id="40" name="TextBox 39">
            <a:extLst>
              <a:ext uri="{FF2B5EF4-FFF2-40B4-BE49-F238E27FC236}">
                <a16:creationId xmlns:a16="http://schemas.microsoft.com/office/drawing/2014/main" id="{211BD8FA-0159-7422-618D-3D1FEE012A5C}"/>
              </a:ext>
            </a:extLst>
          </p:cNvPr>
          <p:cNvSpPr txBox="1"/>
          <p:nvPr/>
        </p:nvSpPr>
        <p:spPr>
          <a:xfrm>
            <a:off x="9221389" y="4601764"/>
            <a:ext cx="285750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Example drill-down: one Red entity (risk drivers + funding)</a:t>
            </a:r>
            <a:endParaRPr lang="en-US"/>
          </a:p>
        </p:txBody>
      </p:sp>
      <p:sp>
        <p:nvSpPr>
          <p:cNvPr id="41" name="TextBox 40">
            <a:extLst>
              <a:ext uri="{FF2B5EF4-FFF2-40B4-BE49-F238E27FC236}">
                <a16:creationId xmlns:a16="http://schemas.microsoft.com/office/drawing/2014/main" id="{6FC6548D-AD6E-02F7-3A72-2E1D47004B13}"/>
              </a:ext>
            </a:extLst>
          </p:cNvPr>
          <p:cNvSpPr txBox="1"/>
          <p:nvPr/>
        </p:nvSpPr>
        <p:spPr>
          <a:xfrm>
            <a:off x="9221389" y="4970858"/>
            <a:ext cx="35718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SAM exclusions cross-check examples (when UEI matches exist </a:t>
            </a:r>
            <a:endParaRPr lang="en-US"/>
          </a:p>
        </p:txBody>
      </p:sp>
      <p:sp>
        <p:nvSpPr>
          <p:cNvPr id="42" name="TextBox 41">
            <a:extLst>
              <a:ext uri="{FF2B5EF4-FFF2-40B4-BE49-F238E27FC236}">
                <a16:creationId xmlns:a16="http://schemas.microsoft.com/office/drawing/2014/main" id="{3FB9A693-70F6-857B-7B9B-19ECFB882306}"/>
              </a:ext>
            </a:extLst>
          </p:cNvPr>
          <p:cNvSpPr txBox="1"/>
          <p:nvPr/>
        </p:nvSpPr>
        <p:spPr>
          <a:xfrm>
            <a:off x="9221389" y="5447108"/>
            <a:ext cx="35718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ptos"/>
              </a:rPr>
              <a:t>Supporting documentation: screenshots/tables used in the write-up </a:t>
            </a:r>
            <a:endParaRPr lang="en-US"/>
          </a:p>
        </p:txBody>
      </p:sp>
    </p:spTree>
    <p:extLst>
      <p:ext uri="{BB962C8B-B14F-4D97-AF65-F5344CB8AC3E}">
        <p14:creationId xmlns:p14="http://schemas.microsoft.com/office/powerpoint/2010/main" val="130524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2" name="Rectangle 51">
            <a:extLst>
              <a:ext uri="{FF2B5EF4-FFF2-40B4-BE49-F238E27FC236}">
                <a16:creationId xmlns:a16="http://schemas.microsoft.com/office/drawing/2014/main" id="{F707818D-0D23-1DE1-0C00-10E2CA0601BE}"/>
              </a:ext>
            </a:extLst>
          </p:cNvPr>
          <p:cNvSpPr/>
          <p:nvPr/>
        </p:nvSpPr>
        <p:spPr>
          <a:xfrm>
            <a:off x="554735" y="1716491"/>
            <a:ext cx="11075083" cy="5614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u="none" strike="noStrike" kern="1200" cap="none" spc="0" normalizeH="0" baseline="0" noProof="0">
              <a:ln>
                <a:noFill/>
              </a:ln>
              <a:solidFill>
                <a:schemeClr val="bg1"/>
              </a:solidFill>
              <a:effectLst/>
              <a:uLnTx/>
              <a:uFillTx/>
            </a:endParaRPr>
          </a:p>
        </p:txBody>
      </p:sp>
      <p:sp>
        <p:nvSpPr>
          <p:cNvPr id="55" name="Rectangle 54">
            <a:extLst>
              <a:ext uri="{FF2B5EF4-FFF2-40B4-BE49-F238E27FC236}">
                <a16:creationId xmlns:a16="http://schemas.microsoft.com/office/drawing/2014/main" id="{DE4F4F7A-D2BF-01DE-C10F-6DAB3AAE9F5F}"/>
              </a:ext>
            </a:extLst>
          </p:cNvPr>
          <p:cNvSpPr/>
          <p:nvPr/>
        </p:nvSpPr>
        <p:spPr>
          <a:xfrm>
            <a:off x="554736" y="2237010"/>
            <a:ext cx="11075083" cy="371700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defRPr/>
            </a:pPr>
            <a:endParaRPr lang="en-US" sz="1200">
              <a:solidFill>
                <a:srgbClr val="000000"/>
              </a:solidFill>
            </a:endParaRPr>
          </a:p>
        </p:txBody>
      </p:sp>
      <p:sp>
        <p:nvSpPr>
          <p:cNvPr id="58" name="Rectangle 57">
            <a:extLst>
              <a:ext uri="{FF2B5EF4-FFF2-40B4-BE49-F238E27FC236}">
                <a16:creationId xmlns:a16="http://schemas.microsoft.com/office/drawing/2014/main" id="{584A2E81-A45D-3D69-8AE8-30D984CCF629}"/>
              </a:ext>
            </a:extLst>
          </p:cNvPr>
          <p:cNvSpPr/>
          <p:nvPr/>
        </p:nvSpPr>
        <p:spPr>
          <a:xfrm>
            <a:off x="2770889" y="4488378"/>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63" name="Rectangle 62">
            <a:extLst>
              <a:ext uri="{FF2B5EF4-FFF2-40B4-BE49-F238E27FC236}">
                <a16:creationId xmlns:a16="http://schemas.microsoft.com/office/drawing/2014/main" id="{11BF6244-FC85-97F4-F4EC-0D87D6FC36A2}"/>
              </a:ext>
            </a:extLst>
          </p:cNvPr>
          <p:cNvSpPr/>
          <p:nvPr/>
        </p:nvSpPr>
        <p:spPr>
          <a:xfrm>
            <a:off x="1814131" y="2622751"/>
            <a:ext cx="1955275" cy="369332"/>
          </a:xfrm>
          <a:prstGeom prst="rect">
            <a:avLst/>
          </a:prstGeom>
        </p:spPr>
        <p:txBody>
          <a:bodyPr wrap="square" lIns="0" tIns="0" rIns="0" bIns="0" anchor="t">
            <a:spAutoFit/>
          </a:bodyPr>
          <a:lstStyle/>
          <a:p>
            <a:pPr>
              <a:defRPr/>
            </a:pPr>
            <a:r>
              <a:rPr lang="en-US" sz="1200" b="1">
                <a:cs typeface="Arial"/>
                <a:sym typeface="Gotham Light" pitchFamily="-84" charset="0"/>
              </a:rPr>
              <a:t>Khaled </a:t>
            </a:r>
            <a:r>
              <a:rPr lang="en-US" sz="1200" b="1" err="1">
                <a:cs typeface="Arial"/>
                <a:sym typeface="Gotham Light" pitchFamily="-84" charset="0"/>
              </a:rPr>
              <a:t>Alkurd</a:t>
            </a:r>
            <a:endParaRPr lang="en-US" sz="1200" b="1" i="0" u="none" strike="noStrike" kern="1200" cap="none" spc="0" normalizeH="0" baseline="0" noProof="0" err="1">
              <a:ln>
                <a:noFill/>
              </a:ln>
              <a:effectLst/>
              <a:uLnTx/>
              <a:uFillTx/>
              <a:cs typeface="Arial"/>
            </a:endParaRPr>
          </a:p>
          <a:p>
            <a:pPr>
              <a:defRPr/>
            </a:pPr>
            <a:r>
              <a:rPr lang="en-US" sz="1200">
                <a:ea typeface="ヒラギノ角ゴ ProN W3"/>
                <a:sym typeface="Gotham Light" pitchFamily="-84" charset="0"/>
              </a:rPr>
              <a:t>Team Lead</a:t>
            </a:r>
            <a:endParaRPr lang="en-US" sz="1200" b="0" i="0" u="none" strike="noStrike" kern="1200" cap="none" spc="0" normalizeH="0" baseline="0" noProof="0">
              <a:ln>
                <a:noFill/>
              </a:ln>
              <a:effectLst/>
              <a:uLnTx/>
              <a:uFillTx/>
              <a:ea typeface="ヒラギノ角ゴ ProN W3"/>
            </a:endParaRPr>
          </a:p>
        </p:txBody>
      </p:sp>
      <p:sp>
        <p:nvSpPr>
          <p:cNvPr id="321" name="Rectangle 320">
            <a:extLst>
              <a:ext uri="{FF2B5EF4-FFF2-40B4-BE49-F238E27FC236}">
                <a16:creationId xmlns:a16="http://schemas.microsoft.com/office/drawing/2014/main" id="{E45946AE-FC93-C742-E87C-6720DFA6D703}"/>
              </a:ext>
            </a:extLst>
          </p:cNvPr>
          <p:cNvSpPr/>
          <p:nvPr/>
        </p:nvSpPr>
        <p:spPr>
          <a:xfrm>
            <a:off x="1840406" y="3030272"/>
            <a:ext cx="1765798" cy="738664"/>
          </a:xfrm>
          <a:prstGeom prst="rect">
            <a:avLst/>
          </a:prstGeom>
        </p:spPr>
        <p:txBody>
          <a:bodyPr wrap="square" lIns="0" tIns="0" rIns="0" bIns="0" anchor="t">
            <a:spAutoFit/>
          </a:bodyPr>
          <a:lstStyle/>
          <a:p>
            <a:pPr>
              <a:spcAft>
                <a:spcPts val="200"/>
              </a:spcAft>
              <a:defRPr/>
            </a:pPr>
            <a:r>
              <a:rPr lang="en-US" sz="1200">
                <a:ea typeface="+mn-lt"/>
                <a:cs typeface="+mn-lt"/>
              </a:rPr>
              <a:t>•</a:t>
            </a:r>
            <a:r>
              <a:rPr lang="en-US" sz="1200"/>
              <a:t> Forensic Accounting </a:t>
            </a:r>
            <a:br>
              <a:rPr lang="en-US" sz="1200">
                <a:ea typeface="+mn-lt"/>
                <a:cs typeface="+mn-lt"/>
              </a:rPr>
            </a:br>
            <a:r>
              <a:rPr lang="en-US" sz="1200">
                <a:ea typeface="+mn-lt"/>
                <a:cs typeface="+mn-lt"/>
              </a:rPr>
              <a:t>•</a:t>
            </a:r>
            <a:r>
              <a:rPr lang="en-US" sz="1200"/>
              <a:t> Accounting Analytics </a:t>
            </a:r>
            <a:br>
              <a:rPr lang="en-US" sz="1200">
                <a:ea typeface="+mn-lt"/>
                <a:cs typeface="+mn-lt"/>
              </a:rPr>
            </a:br>
            <a:r>
              <a:rPr lang="en-US" sz="1200">
                <a:ea typeface="+mn-lt"/>
                <a:cs typeface="+mn-lt"/>
              </a:rPr>
              <a:t>•</a:t>
            </a:r>
            <a:r>
              <a:rPr lang="en-US" sz="1200"/>
              <a:t> Python • SQL </a:t>
            </a:r>
            <a:r>
              <a:rPr lang="en-US" sz="1200">
                <a:ea typeface="+mn-lt"/>
                <a:cs typeface="+mn-lt"/>
              </a:rPr>
              <a:t>•</a:t>
            </a:r>
            <a:r>
              <a:rPr lang="en-US" sz="1200"/>
              <a:t> R </a:t>
            </a:r>
            <a:br>
              <a:rPr lang="en-US" sz="1200"/>
            </a:br>
            <a:r>
              <a:rPr lang="en-US" sz="1200"/>
              <a:t>• Alteryx • Tableau</a:t>
            </a:r>
            <a:endParaRPr lang="en-US"/>
          </a:p>
        </p:txBody>
      </p:sp>
      <p:sp>
        <p:nvSpPr>
          <p:cNvPr id="320" name="Rectangle 319">
            <a:extLst>
              <a:ext uri="{FF2B5EF4-FFF2-40B4-BE49-F238E27FC236}">
                <a16:creationId xmlns:a16="http://schemas.microsoft.com/office/drawing/2014/main" id="{92174D91-76B0-EDC1-9A3F-F1700F10E936}"/>
              </a:ext>
            </a:extLst>
          </p:cNvPr>
          <p:cNvSpPr/>
          <p:nvPr/>
        </p:nvSpPr>
        <p:spPr>
          <a:xfrm>
            <a:off x="3871531" y="4488378"/>
            <a:ext cx="1955275" cy="369332"/>
          </a:xfrm>
          <a:prstGeom prst="rect">
            <a:avLst/>
          </a:prstGeom>
        </p:spPr>
        <p:txBody>
          <a:bodyPr wrap="square" lIns="0" tIns="0" rIns="0" bIns="0" anchor="t">
            <a:spAutoFit/>
          </a:bodyPr>
          <a:lstStyle/>
          <a:p>
            <a:pPr>
              <a:defRPr/>
            </a:pPr>
            <a:r>
              <a:rPr lang="en-US" sz="1200" b="1">
                <a:cs typeface="Arial"/>
                <a:sym typeface="Gotham Light" pitchFamily="-84" charset="0"/>
              </a:rPr>
              <a:t>Nikita </a:t>
            </a:r>
            <a:r>
              <a:rPr lang="en-US" sz="1200" b="1" err="1">
                <a:cs typeface="Arial"/>
                <a:sym typeface="Gotham Light" pitchFamily="-84" charset="0"/>
              </a:rPr>
              <a:t>Chandrasing</a:t>
            </a:r>
            <a:endParaRPr lang="en-US" err="1">
              <a:ea typeface="+mn-ea"/>
            </a:endParaRPr>
          </a:p>
          <a:p>
            <a:pPr>
              <a:defRPr/>
            </a:pPr>
            <a:r>
              <a:rPr lang="en-US" sz="1200">
                <a:ea typeface="ヒラギノ角ゴ ProN W3"/>
                <a:sym typeface="Gotham Light" pitchFamily="-84" charset="0"/>
              </a:rPr>
              <a:t>Research Lead</a:t>
            </a:r>
            <a:endParaRPr lang="en-US" sz="1200" b="0" i="0" u="none" strike="noStrike" kern="1200" cap="none" spc="0" normalizeH="0" baseline="0" noProof="0">
              <a:ln>
                <a:noFill/>
              </a:ln>
              <a:effectLst/>
              <a:uLnTx/>
              <a:uFillTx/>
              <a:ea typeface="ヒラギノ角ゴ ProN W3"/>
            </a:endParaRPr>
          </a:p>
        </p:txBody>
      </p:sp>
      <p:sp>
        <p:nvSpPr>
          <p:cNvPr id="322" name="Rectangle 321">
            <a:extLst>
              <a:ext uri="{FF2B5EF4-FFF2-40B4-BE49-F238E27FC236}">
                <a16:creationId xmlns:a16="http://schemas.microsoft.com/office/drawing/2014/main" id="{0955C43A-9049-0B39-46A1-BBE3095A020E}"/>
              </a:ext>
            </a:extLst>
          </p:cNvPr>
          <p:cNvSpPr/>
          <p:nvPr/>
        </p:nvSpPr>
        <p:spPr>
          <a:xfrm>
            <a:off x="3871531" y="4979153"/>
            <a:ext cx="1955275"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kumimoji="0" lang="en-US" sz="1200" b="0" i="0" u="none" strike="noStrike" kern="1200" cap="none" spc="0" normalizeH="0" baseline="0" noProof="0">
                <a:ln>
                  <a:noFill/>
                </a:ln>
                <a:effectLst/>
                <a:uLnTx/>
                <a:uFillTx/>
                <a:ea typeface="+mn-ea"/>
                <a:cs typeface="+mn-cs"/>
              </a:rPr>
              <a:t>[Insert key capabilities and areas of </a:t>
            </a:r>
            <a:r>
              <a:rPr kumimoji="0" lang="en-US" sz="1200" b="0" i="0" u="none" strike="noStrike" kern="1200" cap="none" spc="0" normalizeH="0" baseline="0" noProof="0" err="1">
                <a:ln>
                  <a:noFill/>
                </a:ln>
                <a:effectLst/>
                <a:uLnTx/>
                <a:uFillTx/>
                <a:ea typeface="+mn-ea"/>
                <a:cs typeface="+mn-cs"/>
              </a:rPr>
              <a:t>expertis</a:t>
            </a:r>
            <a:r>
              <a:rPr lang="en-US" sz="1200"/>
              <a:t>e]</a:t>
            </a:r>
            <a:endParaRPr kumimoji="0" lang="en-US" sz="1200" b="0" i="0" u="none" strike="noStrike" kern="1200" cap="none" spc="0" normalizeH="0" baseline="0" noProof="0">
              <a:ln>
                <a:noFill/>
              </a:ln>
              <a:effectLst/>
              <a:uLnTx/>
              <a:uFillTx/>
              <a:ea typeface="+mn-ea"/>
              <a:cs typeface="+mn-cs"/>
            </a:endParaRPr>
          </a:p>
        </p:txBody>
      </p:sp>
      <p:sp>
        <p:nvSpPr>
          <p:cNvPr id="324" name="Rectangle 323">
            <a:extLst>
              <a:ext uri="{FF2B5EF4-FFF2-40B4-BE49-F238E27FC236}">
                <a16:creationId xmlns:a16="http://schemas.microsoft.com/office/drawing/2014/main" id="{19F629DB-8223-484D-64F3-1D24CBD0720A}"/>
              </a:ext>
            </a:extLst>
          </p:cNvPr>
          <p:cNvSpPr/>
          <p:nvPr/>
        </p:nvSpPr>
        <p:spPr>
          <a:xfrm>
            <a:off x="4121485" y="2622751"/>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27" name="Rectangle 326">
            <a:extLst>
              <a:ext uri="{FF2B5EF4-FFF2-40B4-BE49-F238E27FC236}">
                <a16:creationId xmlns:a16="http://schemas.microsoft.com/office/drawing/2014/main" id="{C8A646DE-7ED5-7E53-A34F-CE222489DF8F}"/>
              </a:ext>
            </a:extLst>
          </p:cNvPr>
          <p:cNvSpPr/>
          <p:nvPr/>
        </p:nvSpPr>
        <p:spPr>
          <a:xfrm>
            <a:off x="6178885" y="4488378"/>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ea typeface="+mn-ea"/>
                <a:cs typeface="+mn-cs"/>
              </a:rPr>
              <a:t>[Add photo]</a:t>
            </a:r>
          </a:p>
        </p:txBody>
      </p:sp>
      <p:sp>
        <p:nvSpPr>
          <p:cNvPr id="335" name="Rectangle 334">
            <a:extLst>
              <a:ext uri="{FF2B5EF4-FFF2-40B4-BE49-F238E27FC236}">
                <a16:creationId xmlns:a16="http://schemas.microsoft.com/office/drawing/2014/main" id="{488A0927-7975-A29C-BFAC-EB20DFA6F6E8}"/>
              </a:ext>
            </a:extLst>
          </p:cNvPr>
          <p:cNvSpPr/>
          <p:nvPr/>
        </p:nvSpPr>
        <p:spPr>
          <a:xfrm>
            <a:off x="5237423" y="2622751"/>
            <a:ext cx="1994287" cy="369332"/>
          </a:xfrm>
          <a:prstGeom prst="rect">
            <a:avLst/>
          </a:prstGeom>
        </p:spPr>
        <p:txBody>
          <a:bodyPr wrap="square" lIns="0" tIns="0" rIns="0" bIns="0" anchor="t">
            <a:spAutoFit/>
          </a:bodyPr>
          <a:lstStyle/>
          <a:p>
            <a:pPr>
              <a:defRPr/>
            </a:pPr>
            <a:r>
              <a:rPr lang="en-US" sz="1200" b="1">
                <a:cs typeface="Arial"/>
                <a:sym typeface="Gotham Light" pitchFamily="-84" charset="0"/>
              </a:rPr>
              <a:t>Pranavi </a:t>
            </a:r>
            <a:r>
              <a:rPr lang="en-US" sz="1200" b="1" err="1">
                <a:cs typeface="Arial"/>
                <a:sym typeface="Gotham Light" pitchFamily="-84" charset="0"/>
              </a:rPr>
              <a:t>Doodala</a:t>
            </a:r>
            <a:endParaRPr kumimoji="0" lang="en-US" sz="1200" b="1" i="0" u="none" strike="noStrike" kern="1200" cap="none" spc="0" normalizeH="0" baseline="0" noProof="0" err="1">
              <a:ln>
                <a:noFill/>
              </a:ln>
              <a:effectLst/>
              <a:uLnTx/>
              <a:uFillTx/>
              <a:ea typeface="+mn-ea"/>
              <a:cs typeface="Arial" pitchFamily="34" charset="0"/>
              <a:sym typeface="Gotham Light" pitchFamily="-84" charset="0"/>
            </a:endParaRPr>
          </a:p>
          <a:p>
            <a:pPr>
              <a:defRPr/>
            </a:pPr>
            <a:r>
              <a:rPr lang="en-US" sz="1200">
                <a:sym typeface="Gotham Light" pitchFamily="-84" charset="0"/>
              </a:rPr>
              <a:t>ML Lead</a:t>
            </a:r>
            <a:endParaRPr lang="en-US"/>
          </a:p>
        </p:txBody>
      </p:sp>
      <p:sp>
        <p:nvSpPr>
          <p:cNvPr id="330" name="Rectangle 329">
            <a:extLst>
              <a:ext uri="{FF2B5EF4-FFF2-40B4-BE49-F238E27FC236}">
                <a16:creationId xmlns:a16="http://schemas.microsoft.com/office/drawing/2014/main" id="{4AFD4F15-5763-6A36-CC86-00C1244C4826}"/>
              </a:ext>
            </a:extLst>
          </p:cNvPr>
          <p:cNvSpPr/>
          <p:nvPr/>
        </p:nvSpPr>
        <p:spPr>
          <a:xfrm>
            <a:off x="8009653" y="2622751"/>
            <a:ext cx="974341" cy="1273748"/>
          </a:xfrm>
          <a:prstGeom prst="rect">
            <a:avLst/>
          </a:prstGeom>
          <a:solidFill>
            <a:schemeClr val="accent6">
              <a:lumMod val="20000"/>
              <a:lumOff val="80000"/>
            </a:schemeClr>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ctr" defTabSz="914400" rtl="0" eaLnBrk="1" fontAlgn="auto" latinLnBrk="0" hangingPunct="1">
              <a:lnSpc>
                <a:spcPct val="93000"/>
              </a:lnSpc>
              <a:spcBef>
                <a:spcPts val="0"/>
              </a:spcBef>
              <a:spcAft>
                <a:spcPts val="0"/>
              </a:spcAft>
              <a:buClrTx/>
              <a:buSzTx/>
              <a:buFontTx/>
              <a:buNone/>
              <a:tabLst/>
              <a:defRPr/>
            </a:pPr>
            <a:endParaRPr lang="en-US" b="0" i="0" u="none" strike="noStrike" kern="1200" cap="none" spc="0" normalizeH="0" baseline="0" noProof="0">
              <a:ln>
                <a:noFill/>
              </a:ln>
              <a:solidFill>
                <a:srgbClr val="FFFFFF"/>
              </a:solidFill>
              <a:effectLst/>
              <a:uLnTx/>
              <a:uFillTx/>
            </a:endParaRPr>
          </a:p>
        </p:txBody>
      </p:sp>
      <p:sp>
        <p:nvSpPr>
          <p:cNvPr id="337" name="Rectangle 336">
            <a:extLst>
              <a:ext uri="{FF2B5EF4-FFF2-40B4-BE49-F238E27FC236}">
                <a16:creationId xmlns:a16="http://schemas.microsoft.com/office/drawing/2014/main" id="{55A8903B-C365-DB64-6426-2DBCE38E7F7E}"/>
              </a:ext>
            </a:extLst>
          </p:cNvPr>
          <p:cNvSpPr/>
          <p:nvPr/>
        </p:nvSpPr>
        <p:spPr>
          <a:xfrm>
            <a:off x="5237424" y="2989888"/>
            <a:ext cx="1464957" cy="1159292"/>
          </a:xfrm>
          <a:prstGeom prst="rect">
            <a:avLst/>
          </a:prstGeom>
        </p:spPr>
        <p:txBody>
          <a:bodyPr wrap="square" lIns="0" tIns="0" rIns="0" bIns="0" anchor="t">
            <a:spAutoFit/>
          </a:bodyPr>
          <a:lstStyle/>
          <a:p>
            <a:pPr>
              <a:spcAft>
                <a:spcPts val="200"/>
              </a:spcAft>
              <a:defRPr/>
            </a:pPr>
            <a:r>
              <a:rPr lang="en-US" sz="1200"/>
              <a:t>• Business Analytics</a:t>
            </a:r>
          </a:p>
          <a:p>
            <a:pPr>
              <a:spcAft>
                <a:spcPts val="200"/>
              </a:spcAft>
              <a:defRPr/>
            </a:pPr>
            <a:r>
              <a:rPr lang="en-US" sz="1200"/>
              <a:t>• Data Science</a:t>
            </a:r>
            <a:br>
              <a:rPr lang="en-US" sz="1200"/>
            </a:br>
            <a:r>
              <a:rPr lang="en-US" sz="1200"/>
              <a:t>• Python • R  </a:t>
            </a:r>
            <a:br>
              <a:rPr lang="en-US" sz="1200"/>
            </a:br>
            <a:br>
              <a:rPr lang="en-US" sz="1200"/>
            </a:br>
            <a:endParaRPr lang="en-US" sz="1200"/>
          </a:p>
          <a:p>
            <a:pPr marL="171450" marR="0" lvl="0" indent="-171450" algn="l" defTabSz="914400">
              <a:spcBef>
                <a:spcPts val="0"/>
              </a:spcBef>
              <a:spcAft>
                <a:spcPts val="200"/>
              </a:spcAft>
              <a:buClrTx/>
              <a:buSzTx/>
              <a:buFont typeface="Arial"/>
              <a:buChar char="•"/>
              <a:tabLst/>
              <a:defRPr/>
            </a:pPr>
            <a:endParaRPr lang="en-US" sz="1200"/>
          </a:p>
        </p:txBody>
      </p:sp>
      <p:sp>
        <p:nvSpPr>
          <p:cNvPr id="336" name="Rectangle 335">
            <a:extLst>
              <a:ext uri="{FF2B5EF4-FFF2-40B4-BE49-F238E27FC236}">
                <a16:creationId xmlns:a16="http://schemas.microsoft.com/office/drawing/2014/main" id="{27BB8356-4377-E23A-57A9-5480FCF93D3F}"/>
              </a:ext>
            </a:extLst>
          </p:cNvPr>
          <p:cNvSpPr/>
          <p:nvPr/>
        </p:nvSpPr>
        <p:spPr>
          <a:xfrm>
            <a:off x="7294823" y="4488378"/>
            <a:ext cx="1994287" cy="369332"/>
          </a:xfrm>
          <a:prstGeom prst="rect">
            <a:avLst/>
          </a:prstGeom>
        </p:spPr>
        <p:txBody>
          <a:bodyPr wrap="square" lIns="0" tIns="0" rIns="0" bIns="0" anchor="t">
            <a:spAutoFit/>
          </a:bodyPr>
          <a:lstStyle/>
          <a:p>
            <a:pPr>
              <a:defRPr/>
            </a:pPr>
            <a:r>
              <a:rPr lang="en-US" sz="1200" b="1">
                <a:cs typeface="Arial"/>
                <a:sym typeface="Gotham Light" pitchFamily="-84" charset="0"/>
              </a:rPr>
              <a:t>Andy Yaro</a:t>
            </a:r>
            <a:endParaRPr lang="en-US">
              <a:ea typeface="+mn-ea"/>
            </a:endParaRPr>
          </a:p>
          <a:p>
            <a:pPr>
              <a:defRPr/>
            </a:pPr>
            <a:r>
              <a:rPr lang="en-US" sz="1200">
                <a:ea typeface="ヒラギノ角ゴ ProN W3"/>
                <a:sym typeface="Gotham Light" pitchFamily="-84" charset="0"/>
              </a:rPr>
              <a:t>Documentation Lead</a:t>
            </a:r>
            <a:endParaRPr lang="en-US" sz="1200" b="0" i="0" u="none" strike="noStrike" kern="1200" cap="none" spc="0" normalizeH="0" baseline="0" noProof="0">
              <a:ln>
                <a:noFill/>
              </a:ln>
              <a:effectLst/>
              <a:uLnTx/>
              <a:uFillTx/>
              <a:ea typeface="ヒラギノ角ゴ ProN W3"/>
            </a:endParaRPr>
          </a:p>
        </p:txBody>
      </p:sp>
      <p:sp>
        <p:nvSpPr>
          <p:cNvPr id="338" name="Rectangle 337">
            <a:extLst>
              <a:ext uri="{FF2B5EF4-FFF2-40B4-BE49-F238E27FC236}">
                <a16:creationId xmlns:a16="http://schemas.microsoft.com/office/drawing/2014/main" id="{62CF2DC3-4DEC-23FF-AF6B-D0BB145DFA79}"/>
              </a:ext>
            </a:extLst>
          </p:cNvPr>
          <p:cNvSpPr/>
          <p:nvPr/>
        </p:nvSpPr>
        <p:spPr>
          <a:xfrm>
            <a:off x="7294823" y="4979153"/>
            <a:ext cx="1994287" cy="369332"/>
          </a:xfrm>
          <a:prstGeom prst="rect">
            <a:avLst/>
          </a:prstGeom>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kumimoji="0" lang="en-US" sz="1200" b="0" i="0" u="none" strike="noStrike" kern="1200" cap="none" spc="0" normalizeH="0" baseline="0" noProof="0">
                <a:ln>
                  <a:noFill/>
                </a:ln>
                <a:effectLst/>
                <a:uLnTx/>
                <a:uFillTx/>
                <a:ea typeface="+mn-ea"/>
                <a:cs typeface="+mn-cs"/>
              </a:rPr>
              <a:t>[Insert key capabilities and areas of </a:t>
            </a:r>
            <a:r>
              <a:rPr kumimoji="0" lang="en-US" sz="1200" b="0" i="0" u="none" strike="noStrike" kern="1200" cap="none" spc="0" normalizeH="0" baseline="0" noProof="0" err="1">
                <a:ln>
                  <a:noFill/>
                </a:ln>
                <a:effectLst/>
                <a:uLnTx/>
                <a:uFillTx/>
                <a:ea typeface="+mn-ea"/>
                <a:cs typeface="+mn-cs"/>
              </a:rPr>
              <a:t>expertis</a:t>
            </a:r>
            <a:r>
              <a:rPr lang="en-US" sz="1200"/>
              <a:t>e]</a:t>
            </a:r>
            <a:endParaRPr kumimoji="0" lang="en-US" sz="1200" b="0" i="0" u="none" strike="noStrike" kern="1200" cap="none" spc="0" normalizeH="0" baseline="0" noProof="0">
              <a:ln>
                <a:noFill/>
              </a:ln>
              <a:effectLst/>
              <a:uLnTx/>
              <a:uFillTx/>
              <a:ea typeface="+mn-ea"/>
              <a:cs typeface="+mn-cs"/>
            </a:endParaRPr>
          </a:p>
        </p:txBody>
      </p:sp>
      <p:sp>
        <p:nvSpPr>
          <p:cNvPr id="339" name="Rectangle 338">
            <a:extLst>
              <a:ext uri="{FF2B5EF4-FFF2-40B4-BE49-F238E27FC236}">
                <a16:creationId xmlns:a16="http://schemas.microsoft.com/office/drawing/2014/main" id="{55A46607-7703-3FD3-E434-5A90D064059D}"/>
              </a:ext>
            </a:extLst>
          </p:cNvPr>
          <p:cNvSpPr/>
          <p:nvPr/>
        </p:nvSpPr>
        <p:spPr>
          <a:xfrm>
            <a:off x="9138962" y="3117858"/>
            <a:ext cx="2340855" cy="184666"/>
          </a:xfrm>
          <a:prstGeom prst="rect">
            <a:avLst/>
          </a:prstGeom>
        </p:spPr>
        <p:txBody>
          <a:bodyPr wrap="square" lIns="0" tIns="0" rIns="0" bIns="0" anchor="t">
            <a:spAutoFit/>
          </a:bodyPr>
          <a:lstStyle/>
          <a:p>
            <a:pPr marL="171450" marR="0" lvl="0" indent="-171450" algn="l" defTabSz="914400" rtl="0" eaLnBrk="1" fontAlgn="auto" latinLnBrk="0" hangingPunct="1">
              <a:spcBef>
                <a:spcPts val="0"/>
              </a:spcBef>
              <a:spcAft>
                <a:spcPts val="200"/>
              </a:spcAft>
              <a:buClrTx/>
              <a:buSzTx/>
              <a:buFont typeface="Arial"/>
              <a:buChar char="•"/>
              <a:tabLst/>
              <a:defRPr/>
            </a:pPr>
            <a:endParaRPr lang="en-US" sz="1200" b="0" i="0" u="none" strike="noStrike" kern="1200" cap="none" spc="0" normalizeH="0" baseline="0" noProof="0">
              <a:ln>
                <a:noFill/>
              </a:ln>
              <a:effectLst/>
              <a:uLnTx/>
              <a:uFillTx/>
            </a:endParaRPr>
          </a:p>
        </p:txBody>
      </p:sp>
      <p:sp>
        <p:nvSpPr>
          <p:cNvPr id="340" name="Rectangle 339">
            <a:extLst>
              <a:ext uri="{FF2B5EF4-FFF2-40B4-BE49-F238E27FC236}">
                <a16:creationId xmlns:a16="http://schemas.microsoft.com/office/drawing/2014/main" id="{EB58CB77-2141-ADC1-21E4-CE34C6C550BA}"/>
              </a:ext>
            </a:extLst>
          </p:cNvPr>
          <p:cNvSpPr/>
          <p:nvPr/>
        </p:nvSpPr>
        <p:spPr>
          <a:xfrm>
            <a:off x="9138963" y="2622751"/>
            <a:ext cx="2340855" cy="369332"/>
          </a:xfrm>
          <a:prstGeom prst="rect">
            <a:avLst/>
          </a:prstGeom>
        </p:spPr>
        <p:txBody>
          <a:bodyPr wrap="square" lIns="0" tIns="0" rIns="0" bIns="0" anchor="t">
            <a:spAutoFit/>
          </a:bodyPr>
          <a:lstStyle/>
          <a:p>
            <a:pPr>
              <a:defRPr/>
            </a:pPr>
            <a:r>
              <a:rPr lang="en-US" sz="1200" b="1">
                <a:cs typeface="Arial"/>
                <a:sym typeface="Gotham Light" pitchFamily="-84" charset="0"/>
              </a:rPr>
              <a:t>Mariam </a:t>
            </a:r>
            <a:r>
              <a:rPr lang="en-US" sz="1200" b="1" err="1">
                <a:cs typeface="Arial"/>
                <a:sym typeface="Gotham Light" pitchFamily="-84" charset="0"/>
              </a:rPr>
              <a:t>Debas</a:t>
            </a:r>
            <a:endParaRPr lang="en-US" sz="1200" b="1" i="0" u="none" strike="noStrike" kern="1200" cap="none" spc="0" normalizeH="0" baseline="0" noProof="0" err="1">
              <a:ln>
                <a:noFill/>
              </a:ln>
              <a:effectLst/>
              <a:uLnTx/>
              <a:uFillTx/>
              <a:cs typeface="Arial" pitchFamily="34" charset="0"/>
            </a:endParaRPr>
          </a:p>
          <a:p>
            <a:pPr>
              <a:defRPr/>
            </a:pPr>
            <a:r>
              <a:rPr lang="en-US" sz="1200">
                <a:sym typeface="Gotham Light" pitchFamily="-84" charset="0"/>
              </a:rPr>
              <a:t>Visualization Lead</a:t>
            </a:r>
            <a:endParaRPr lang="en-US"/>
          </a:p>
        </p:txBody>
      </p:sp>
      <p:pic>
        <p:nvPicPr>
          <p:cNvPr id="4" name="Picture 3" descr="A person in a suit and tie&#10;&#10;AI-generated content may be incorrect.">
            <a:extLst>
              <a:ext uri="{FF2B5EF4-FFF2-40B4-BE49-F238E27FC236}">
                <a16:creationId xmlns:a16="http://schemas.microsoft.com/office/drawing/2014/main" id="{310C9F2A-4E6E-0F6C-F5DB-7FB43B4C619A}"/>
              </a:ext>
            </a:extLst>
          </p:cNvPr>
          <p:cNvPicPr>
            <a:picLocks noChangeAspect="1"/>
          </p:cNvPicPr>
          <p:nvPr/>
        </p:nvPicPr>
        <p:blipFill>
          <a:blip r:embed="rId6"/>
          <a:srcRect t="-146" b="17172"/>
          <a:stretch>
            <a:fillRect/>
          </a:stretch>
        </p:blipFill>
        <p:spPr>
          <a:xfrm flipH="1">
            <a:off x="652272" y="2500662"/>
            <a:ext cx="1117560" cy="1298078"/>
          </a:xfrm>
          <a:prstGeom prst="rect">
            <a:avLst/>
          </a:prstGeom>
        </p:spPr>
      </p:pic>
      <p:sp>
        <p:nvSpPr>
          <p:cNvPr id="16" name="TextBox 4">
            <a:extLst>
              <a:ext uri="{FF2B5EF4-FFF2-40B4-BE49-F238E27FC236}">
                <a16:creationId xmlns:a16="http://schemas.microsoft.com/office/drawing/2014/main" id="{5025B6BC-69F3-FE7C-B5F7-A308D1BF9A59}"/>
              </a:ext>
            </a:extLst>
          </p:cNvPr>
          <p:cNvSpPr txBox="1"/>
          <p:nvPr/>
        </p:nvSpPr>
        <p:spPr>
          <a:xfrm>
            <a:off x="651415" y="916744"/>
            <a:ext cx="7987538"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Five analysts. Three datasets. One mission: protect taxpayer dollars.</a:t>
            </a:r>
            <a:endParaRPr lang="en-US"/>
          </a:p>
          <a:p>
            <a:endParaRPr lang="en-US" sz="1400">
              <a:ea typeface="+mn-lt"/>
              <a:cs typeface="+mn-lt"/>
            </a:endParaRPr>
          </a:p>
        </p:txBody>
      </p:sp>
      <p:sp>
        <p:nvSpPr>
          <p:cNvPr id="18" name="Google Shape;538;p14">
            <a:extLst>
              <a:ext uri="{FF2B5EF4-FFF2-40B4-BE49-F238E27FC236}">
                <a16:creationId xmlns:a16="http://schemas.microsoft.com/office/drawing/2014/main" id="{0F872510-2E88-B5AF-9DDA-2DCEF7A4BD0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6" name="Title 1">
            <a:extLst>
              <a:ext uri="{FF2B5EF4-FFF2-40B4-BE49-F238E27FC236}">
                <a16:creationId xmlns:a16="http://schemas.microsoft.com/office/drawing/2014/main" id="{BC7CD9CA-AC3B-836C-3F58-5EECAEB27498}"/>
              </a:ext>
            </a:extLst>
          </p:cNvPr>
          <p:cNvSpPr txBox="1">
            <a:spLocks/>
          </p:cNvSpPr>
          <p:nvPr/>
        </p:nvSpPr>
        <p:spPr>
          <a:xfrm>
            <a:off x="647870" y="109851"/>
            <a:ext cx="10236152" cy="801858"/>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highlight>
                  <a:srgbClr val="FFFFFF"/>
                </a:highlight>
                <a:latin typeface="Arial"/>
                <a:cs typeface="Arial"/>
              </a:rPr>
              <a:t>Meet The Fiscal Patriots</a:t>
            </a:r>
            <a:endParaRPr lang="en-US"/>
          </a:p>
        </p:txBody>
      </p:sp>
      <p:pic>
        <p:nvPicPr>
          <p:cNvPr id="2" name="Picture 1" descr="A person in a white dress&#10;&#10;AI-generated content may be incorrect.">
            <a:extLst>
              <a:ext uri="{FF2B5EF4-FFF2-40B4-BE49-F238E27FC236}">
                <a16:creationId xmlns:a16="http://schemas.microsoft.com/office/drawing/2014/main" id="{99C0BDEF-BDF9-1F02-BDFE-7486165D8E64}"/>
              </a:ext>
            </a:extLst>
          </p:cNvPr>
          <p:cNvPicPr>
            <a:picLocks noChangeAspect="1"/>
          </p:cNvPicPr>
          <p:nvPr/>
        </p:nvPicPr>
        <p:blipFill>
          <a:blip r:embed="rId7"/>
          <a:srcRect l="1905" t="763" r="-372" b="-3213"/>
          <a:stretch>
            <a:fillRect/>
          </a:stretch>
        </p:blipFill>
        <p:spPr>
          <a:xfrm>
            <a:off x="3960966" y="2425543"/>
            <a:ext cx="1203954" cy="1561338"/>
          </a:xfrm>
          <a:prstGeom prst="rect">
            <a:avLst/>
          </a:prstGeom>
        </p:spPr>
      </p:pic>
      <p:pic>
        <p:nvPicPr>
          <p:cNvPr id="8" name="Picture 7" descr="A person in a suit&#10;&#10;AI-generated content may be incorrect.">
            <a:extLst>
              <a:ext uri="{FF2B5EF4-FFF2-40B4-BE49-F238E27FC236}">
                <a16:creationId xmlns:a16="http://schemas.microsoft.com/office/drawing/2014/main" id="{8C54B0FD-6B85-B3FA-44EA-9C172FC0FCAE}"/>
              </a:ext>
            </a:extLst>
          </p:cNvPr>
          <p:cNvPicPr>
            <a:picLocks noChangeAspect="1"/>
          </p:cNvPicPr>
          <p:nvPr/>
        </p:nvPicPr>
        <p:blipFill>
          <a:blip r:embed="rId8"/>
          <a:srcRect t="-5608" r="3401" b="10277"/>
          <a:stretch>
            <a:fillRect/>
          </a:stretch>
        </p:blipFill>
        <p:spPr>
          <a:xfrm>
            <a:off x="7902596" y="2340043"/>
            <a:ext cx="1190240" cy="1596723"/>
          </a:xfrm>
          <a:prstGeom prst="rect">
            <a:avLst/>
          </a:prstGeom>
        </p:spPr>
      </p:pic>
      <p:sp>
        <p:nvSpPr>
          <p:cNvPr id="11" name="Rectangle 10">
            <a:extLst>
              <a:ext uri="{FF2B5EF4-FFF2-40B4-BE49-F238E27FC236}">
                <a16:creationId xmlns:a16="http://schemas.microsoft.com/office/drawing/2014/main" id="{102DCD87-6854-1F7B-1C73-DF150A43F62F}"/>
              </a:ext>
            </a:extLst>
          </p:cNvPr>
          <p:cNvSpPr/>
          <p:nvPr/>
        </p:nvSpPr>
        <p:spPr>
          <a:xfrm>
            <a:off x="7434113" y="5118443"/>
            <a:ext cx="1994287" cy="184666"/>
          </a:xfrm>
          <a:prstGeom prst="rect">
            <a:avLst/>
          </a:prstGeom>
        </p:spPr>
        <p:txBody>
          <a:bodyPr wrap="square" lIns="0" tIns="0" rIns="0" bIns="0" anchor="t">
            <a:spAutoFit/>
          </a:bodyPr>
          <a:lstStyle/>
          <a:p>
            <a:pPr marL="171450" marR="0" lvl="0" indent="-171450" algn="l" defTabSz="914400" rtl="0" eaLnBrk="1" fontAlgn="auto" latinLnBrk="0" hangingPunct="1">
              <a:spcBef>
                <a:spcPts val="0"/>
              </a:spcBef>
              <a:spcAft>
                <a:spcPts val="200"/>
              </a:spcAft>
              <a:buClrTx/>
              <a:buSzTx/>
              <a:buFont typeface="Arial"/>
              <a:buChar char="•"/>
              <a:tabLst/>
              <a:defRPr/>
            </a:pPr>
            <a:endParaRPr lang="en-US" sz="1200" b="0" i="0" u="none" strike="noStrike" kern="1200" cap="none" spc="0" normalizeH="0" baseline="0" noProof="0">
              <a:ln>
                <a:noFill/>
              </a:ln>
              <a:effectLst/>
              <a:uLnTx/>
              <a:uFillTx/>
            </a:endParaRPr>
          </a:p>
        </p:txBody>
      </p:sp>
      <p:sp>
        <p:nvSpPr>
          <p:cNvPr id="12" name="Rectangle 11">
            <a:extLst>
              <a:ext uri="{FF2B5EF4-FFF2-40B4-BE49-F238E27FC236}">
                <a16:creationId xmlns:a16="http://schemas.microsoft.com/office/drawing/2014/main" id="{65E1CF06-9E8E-FF83-84EC-A5389403EA20}"/>
              </a:ext>
            </a:extLst>
          </p:cNvPr>
          <p:cNvSpPr/>
          <p:nvPr/>
        </p:nvSpPr>
        <p:spPr>
          <a:xfrm>
            <a:off x="9015467" y="3078249"/>
            <a:ext cx="1994287" cy="184666"/>
          </a:xfrm>
          <a:prstGeom prst="rect">
            <a:avLst/>
          </a:prstGeom>
        </p:spPr>
        <p:txBody>
          <a:bodyPr wrap="square" lIns="0" tIns="0" rIns="0" bIns="0" anchor="t">
            <a:spAutoFit/>
          </a:bodyPr>
          <a:lstStyle/>
          <a:p>
            <a:pPr marL="171450" marR="0" lvl="0" indent="-171450" algn="l" defTabSz="914400" rtl="0" eaLnBrk="1" fontAlgn="auto" latinLnBrk="0" hangingPunct="1">
              <a:spcBef>
                <a:spcPts val="0"/>
              </a:spcBef>
              <a:spcAft>
                <a:spcPts val="200"/>
              </a:spcAft>
              <a:buClrTx/>
              <a:buSzTx/>
              <a:buFont typeface="Arial"/>
              <a:buChar char="•"/>
              <a:tabLst/>
              <a:defRPr/>
            </a:pPr>
            <a:endParaRPr lang="en-US" sz="1200"/>
          </a:p>
        </p:txBody>
      </p:sp>
      <p:sp>
        <p:nvSpPr>
          <p:cNvPr id="13" name="Rectangle 12">
            <a:extLst>
              <a:ext uri="{FF2B5EF4-FFF2-40B4-BE49-F238E27FC236}">
                <a16:creationId xmlns:a16="http://schemas.microsoft.com/office/drawing/2014/main" id="{20487F84-8FE3-8DC0-D107-902DADC7ED8B}"/>
              </a:ext>
            </a:extLst>
          </p:cNvPr>
          <p:cNvSpPr/>
          <p:nvPr/>
        </p:nvSpPr>
        <p:spPr>
          <a:xfrm>
            <a:off x="9138370" y="3250313"/>
            <a:ext cx="2231899" cy="176473"/>
          </a:xfrm>
          <a:prstGeom prst="rect">
            <a:avLst/>
          </a:prstGeom>
        </p:spPr>
        <p:txBody>
          <a:bodyPr wrap="square" lIns="0" tIns="0" rIns="0" bIns="0" anchor="t">
            <a:spAutoFit/>
          </a:bodyPr>
          <a:lstStyle/>
          <a:p>
            <a:pPr marL="171450" indent="-171450">
              <a:spcAft>
                <a:spcPts val="200"/>
              </a:spcAft>
              <a:buFont typeface="Arial"/>
              <a:buChar char="•"/>
              <a:defRPr/>
            </a:pPr>
            <a:endParaRPr lang="en-US" sz="1200"/>
          </a:p>
        </p:txBody>
      </p:sp>
      <p:sp>
        <p:nvSpPr>
          <p:cNvPr id="15" name="TextBox 14">
            <a:extLst>
              <a:ext uri="{FF2B5EF4-FFF2-40B4-BE49-F238E27FC236}">
                <a16:creationId xmlns:a16="http://schemas.microsoft.com/office/drawing/2014/main" id="{7422BD5E-83D2-85FA-74F9-3755755A69BB}"/>
              </a:ext>
            </a:extLst>
          </p:cNvPr>
          <p:cNvSpPr txBox="1"/>
          <p:nvPr/>
        </p:nvSpPr>
        <p:spPr>
          <a:xfrm>
            <a:off x="9159205" y="3106603"/>
            <a:ext cx="1167195" cy="5377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 name="TextBox 20">
            <a:extLst>
              <a:ext uri="{FF2B5EF4-FFF2-40B4-BE49-F238E27FC236}">
                <a16:creationId xmlns:a16="http://schemas.microsoft.com/office/drawing/2014/main" id="{41FC1D2C-CB05-9CAA-61C6-5F6E91F79468}"/>
              </a:ext>
            </a:extLst>
          </p:cNvPr>
          <p:cNvSpPr txBox="1"/>
          <p:nvPr/>
        </p:nvSpPr>
        <p:spPr>
          <a:xfrm>
            <a:off x="9135806" y="2994743"/>
            <a:ext cx="144206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a:rPr>
              <a:t>•</a:t>
            </a:r>
            <a:r>
              <a:rPr lang="en-US" sz="1200" baseline="0">
                <a:latin typeface="Aptos"/>
              </a:rPr>
              <a:t> Accounting </a:t>
            </a:r>
            <a:endParaRPr lang="en-US" sz="1200">
              <a:latin typeface="Aptos"/>
            </a:endParaRPr>
          </a:p>
          <a:p>
            <a:r>
              <a:rPr lang="en-US" sz="1200">
                <a:latin typeface="Aptos"/>
              </a:rPr>
              <a:t>• Data Analytics</a:t>
            </a:r>
            <a:br>
              <a:rPr sz="1200">
                <a:latin typeface="Aptos"/>
                <a:ea typeface="Aptos"/>
                <a:cs typeface="Aptos"/>
              </a:rPr>
            </a:br>
            <a:r>
              <a:rPr lang="en-US" sz="1200">
                <a:latin typeface="Aptos"/>
              </a:rPr>
              <a:t>•</a:t>
            </a:r>
            <a:r>
              <a:rPr lang="en-US" sz="1200" baseline="0">
                <a:latin typeface="Aptos"/>
              </a:rPr>
              <a:t> </a:t>
            </a:r>
            <a:r>
              <a:rPr lang="en-US" sz="1200">
                <a:latin typeface="Aptos"/>
              </a:rPr>
              <a:t>Tableau</a:t>
            </a:r>
            <a:r>
              <a:rPr lang="en-US" sz="1200" baseline="0">
                <a:latin typeface="Aptos"/>
              </a:rPr>
              <a:t> • R </a:t>
            </a:r>
            <a:r>
              <a:rPr sz="1200">
                <a:latin typeface="Aptos"/>
                <a:ea typeface="Aptos"/>
                <a:cs typeface="Aptos"/>
              </a:rPr>
              <a:t>​</a:t>
            </a:r>
            <a:br>
              <a:rPr sz="1200">
                <a:latin typeface="Aptos"/>
                <a:ea typeface="Aptos"/>
                <a:cs typeface="Aptos"/>
              </a:rPr>
            </a:br>
            <a:endParaRPr lang="en-US" sz="1200"/>
          </a:p>
          <a:p>
            <a:pPr algn="ctr"/>
            <a:endParaRPr lang="en-US"/>
          </a:p>
        </p:txBody>
      </p:sp>
    </p:spTree>
    <p:extLst>
      <p:ext uri="{BB962C8B-B14F-4D97-AF65-F5344CB8AC3E}">
        <p14:creationId xmlns:p14="http://schemas.microsoft.com/office/powerpoint/2010/main" val="357224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183"/>
        <p:cNvGrpSpPr/>
        <p:nvPr/>
      </p:nvGrpSpPr>
      <p:grpSpPr>
        <a:xfrm>
          <a:off x="0" y="0"/>
          <a:ext cx="0" cy="0"/>
          <a:chOff x="0" y="0"/>
          <a:chExt cx="0" cy="0"/>
        </a:xfrm>
      </p:grpSpPr>
      <p:sp>
        <p:nvSpPr>
          <p:cNvPr id="3" name="Rectangle 2">
            <a:extLst>
              <a:ext uri="{FF2B5EF4-FFF2-40B4-BE49-F238E27FC236}">
                <a16:creationId xmlns:a16="http://schemas.microsoft.com/office/drawing/2014/main" id="{88677BF4-8A1C-CAB0-AF47-C031292D5976}"/>
              </a:ext>
            </a:extLst>
          </p:cNvPr>
          <p:cNvSpPr/>
          <p:nvPr/>
        </p:nvSpPr>
        <p:spPr>
          <a:xfrm>
            <a:off x="5672667" y="3276600"/>
            <a:ext cx="7357534" cy="220134"/>
          </a:xfrm>
          <a:prstGeom prst="rect">
            <a:avLst/>
          </a:prstGeom>
          <a:gradFill flip="none" rotWithShape="1">
            <a:gsLst>
              <a:gs pos="0">
                <a:schemeClr val="tx1">
                  <a:alpha val="0"/>
                </a:schemeClr>
              </a:gs>
              <a:gs pos="100000">
                <a:schemeClr val="tx1">
                  <a:alpha val="50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 name="TextBox 1">
            <a:extLst>
              <a:ext uri="{FF2B5EF4-FFF2-40B4-BE49-F238E27FC236}">
                <a16:creationId xmlns:a16="http://schemas.microsoft.com/office/drawing/2014/main" id="{5A746D18-2552-A118-801C-DC6C8515436D}"/>
              </a:ext>
            </a:extLst>
          </p:cNvPr>
          <p:cNvSpPr txBox="1"/>
          <p:nvPr/>
        </p:nvSpPr>
        <p:spPr>
          <a:xfrm>
            <a:off x="14744478" y="11145253"/>
            <a:ext cx="50799" cy="42333"/>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DK" sz="1600" b="0" i="0" u="none" strike="noStrike" kern="1200" cap="none" spc="0" normalizeH="0" baseline="0" noProof="0">
              <a:ln>
                <a:noFill/>
              </a:ln>
              <a:solidFill>
                <a:srgbClr val="FFFFFF"/>
              </a:solidFill>
              <a:effectLst/>
              <a:uLnTx/>
              <a:uFillTx/>
              <a:latin typeface="Arial"/>
              <a:ea typeface="+mn-ea"/>
              <a:cs typeface="+mn-cs"/>
            </a:endParaRPr>
          </a:p>
        </p:txBody>
      </p:sp>
      <p:sp>
        <p:nvSpPr>
          <p:cNvPr id="4" name="TextBox 3">
            <a:extLst>
              <a:ext uri="{FF2B5EF4-FFF2-40B4-BE49-F238E27FC236}">
                <a16:creationId xmlns:a16="http://schemas.microsoft.com/office/drawing/2014/main" id="{1B2C96E4-931A-D946-95F7-1269BC44CEE4}"/>
              </a:ext>
            </a:extLst>
          </p:cNvPr>
          <p:cNvSpPr txBox="1"/>
          <p:nvPr/>
        </p:nvSpPr>
        <p:spPr>
          <a:xfrm>
            <a:off x="3218225" y="8690811"/>
            <a:ext cx="50799" cy="42333"/>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DK" sz="1600" b="0" i="0" u="none" strike="noStrike" kern="1200" cap="none" spc="0" normalizeH="0" baseline="0" noProof="0">
              <a:ln>
                <a:noFill/>
              </a:ln>
              <a:solidFill>
                <a:srgbClr val="FFFFFF"/>
              </a:solidFill>
              <a:effectLst/>
              <a:uLnTx/>
              <a:uFillTx/>
              <a:latin typeface="Arial"/>
              <a:ea typeface="+mn-ea"/>
              <a:cs typeface="+mn-cs"/>
            </a:endParaRPr>
          </a:p>
        </p:txBody>
      </p:sp>
      <p:sp>
        <p:nvSpPr>
          <p:cNvPr id="7" name="Title 5">
            <a:extLst>
              <a:ext uri="{FF2B5EF4-FFF2-40B4-BE49-F238E27FC236}">
                <a16:creationId xmlns:a16="http://schemas.microsoft.com/office/drawing/2014/main" id="{B69C2406-7208-F446-5D25-C28BABF21111}"/>
              </a:ext>
            </a:extLst>
          </p:cNvPr>
          <p:cNvSpPr txBox="1">
            <a:spLocks/>
          </p:cNvSpPr>
          <p:nvPr/>
        </p:nvSpPr>
        <p:spPr>
          <a:xfrm>
            <a:off x="1299713" y="3090863"/>
            <a:ext cx="9592574" cy="676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rPr>
              <a:t>Thank you</a:t>
            </a:r>
          </a:p>
        </p:txBody>
      </p:sp>
    </p:spTree>
    <p:extLst>
      <p:ext uri="{BB962C8B-B14F-4D97-AF65-F5344CB8AC3E}">
        <p14:creationId xmlns:p14="http://schemas.microsoft.com/office/powerpoint/2010/main" val="1855807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7E4287A-8993-805B-081F-0E4D01412C2A}"/>
              </a:ext>
            </a:extLst>
          </p:cNvPr>
          <p:cNvSpPr/>
          <p:nvPr/>
        </p:nvSpPr>
        <p:spPr>
          <a:xfrm>
            <a:off x="1510491" y="297008"/>
            <a:ext cx="9170886" cy="7534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34;p251">
            <a:extLst>
              <a:ext uri="{FF2B5EF4-FFF2-40B4-BE49-F238E27FC236}">
                <a16:creationId xmlns:a16="http://schemas.microsoft.com/office/drawing/2014/main" id="{4A690E94-3404-4288-03BC-C5BCD9961FEE}"/>
              </a:ext>
            </a:extLst>
          </p:cNvPr>
          <p:cNvSpPr/>
          <p:nvPr/>
        </p:nvSpPr>
        <p:spPr>
          <a:xfrm>
            <a:off x="1678426" y="-137319"/>
            <a:ext cx="8817428" cy="1631532"/>
          </a:xfrm>
          <a:prstGeom prst="rect">
            <a:avLst/>
          </a:prstGeom>
          <a:noFill/>
          <a:ln>
            <a:noFill/>
          </a:ln>
        </p:spPr>
        <p:txBody>
          <a:bodyPr spcFirstLastPara="1" wrap="square" lIns="91433" tIns="45700" rIns="91433" bIns="45700" anchor="ctr" anchorCtr="0">
            <a:noAutofit/>
          </a:bodyPr>
          <a:lstStyle/>
          <a:p>
            <a:pPr algn="ctr"/>
            <a:r>
              <a:rPr lang="en-US" sz="2800">
                <a:solidFill>
                  <a:schemeClr val="bg1"/>
                </a:solidFill>
                <a:ea typeface="+mn-lt"/>
                <a:cs typeface="+mn-lt"/>
                <a:sym typeface="Helvetica Neue"/>
              </a:rPr>
              <a:t>Can We Trust Where Our Tax Dollars Go?</a:t>
            </a:r>
            <a:endParaRPr lang="en-US">
              <a:solidFill>
                <a:schemeClr val="bg1"/>
              </a:solidFill>
              <a:ea typeface="+mn-lt"/>
              <a:cs typeface="+mn-lt"/>
            </a:endParaRPr>
          </a:p>
        </p:txBody>
      </p:sp>
      <p:sp>
        <p:nvSpPr>
          <p:cNvPr id="4" name="Google Shape;934;p251">
            <a:extLst>
              <a:ext uri="{FF2B5EF4-FFF2-40B4-BE49-F238E27FC236}">
                <a16:creationId xmlns:a16="http://schemas.microsoft.com/office/drawing/2014/main" id="{8AF5173F-5F9C-4B2A-6690-36ED35745210}"/>
              </a:ext>
            </a:extLst>
          </p:cNvPr>
          <p:cNvSpPr/>
          <p:nvPr/>
        </p:nvSpPr>
        <p:spPr>
          <a:xfrm>
            <a:off x="4018778" y="921677"/>
            <a:ext cx="7951519" cy="1631532"/>
          </a:xfrm>
          <a:prstGeom prst="rect">
            <a:avLst/>
          </a:prstGeom>
          <a:noFill/>
          <a:ln>
            <a:noFill/>
          </a:ln>
        </p:spPr>
        <p:txBody>
          <a:bodyPr spcFirstLastPara="1" wrap="square" lIns="91433" tIns="45700" rIns="91433" bIns="45700" anchor="ctr" anchorCtr="0">
            <a:noAutofit/>
          </a:bodyPr>
          <a:lstStyle/>
          <a:p>
            <a:pPr marL="571500" indent="-571500">
              <a:buFont typeface="Calibri"/>
              <a:buChar char="-"/>
            </a:pPr>
            <a:endParaRPr lang="en-US" sz="3600"/>
          </a:p>
        </p:txBody>
      </p:sp>
      <p:sp>
        <p:nvSpPr>
          <p:cNvPr id="9" name="Rectangle 8">
            <a:extLst>
              <a:ext uri="{FF2B5EF4-FFF2-40B4-BE49-F238E27FC236}">
                <a16:creationId xmlns:a16="http://schemas.microsoft.com/office/drawing/2014/main" id="{37DFDA01-422F-D1FD-25DB-17D039D993EF}"/>
              </a:ext>
            </a:extLst>
          </p:cNvPr>
          <p:cNvSpPr/>
          <p:nvPr/>
        </p:nvSpPr>
        <p:spPr>
          <a:xfrm>
            <a:off x="554734" y="1466927"/>
            <a:ext cx="3345461" cy="53640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600" b="1">
                <a:solidFill>
                  <a:schemeClr val="bg1"/>
                </a:solidFill>
                <a:latin typeface="Arial"/>
              </a:rPr>
              <a:t>The Data</a:t>
            </a:r>
            <a:endParaRPr lang="en-US"/>
          </a:p>
        </p:txBody>
      </p:sp>
      <p:sp>
        <p:nvSpPr>
          <p:cNvPr id="11" name="Rectangle 10">
            <a:extLst>
              <a:ext uri="{FF2B5EF4-FFF2-40B4-BE49-F238E27FC236}">
                <a16:creationId xmlns:a16="http://schemas.microsoft.com/office/drawing/2014/main" id="{7716B454-535C-E895-2F6C-69CF88A9E79E}"/>
              </a:ext>
            </a:extLst>
          </p:cNvPr>
          <p:cNvSpPr/>
          <p:nvPr/>
        </p:nvSpPr>
        <p:spPr>
          <a:xfrm>
            <a:off x="554734" y="2167367"/>
            <a:ext cx="3345461" cy="2337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oAutofit/>
          </a:bodyPr>
          <a:lstStyle/>
          <a:p>
            <a:pPr>
              <a:spcAft>
                <a:spcPts val="1200"/>
              </a:spcAft>
              <a:defRPr/>
            </a:pPr>
            <a:r>
              <a:rPr lang="en-US" sz="1400">
                <a:solidFill>
                  <a:schemeClr val="tx1"/>
                </a:solidFill>
                <a:latin typeface="Arial"/>
                <a:ea typeface="Helvetica Neue" panose="02000503000000020004" pitchFamily="2" charset="0"/>
                <a:cs typeface="Helvetica Neue" panose="02000503000000020004" pitchFamily="2" charset="0"/>
              </a:rPr>
              <a:t>We Connected the Dots</a:t>
            </a: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Helvetica Neue" panose="02000503000000020004" pitchFamily="2" charset="0"/>
              </a:rPr>
              <a:t>74M USAspending records processed</a:t>
            </a:r>
            <a:endParaRPr lang="en-US" sz="1400">
              <a:solidFill>
                <a:schemeClr val="tx1"/>
              </a:solidFill>
              <a:latin typeface="Arial"/>
              <a:ea typeface="Helvetica Neue" panose="02000503000000020004" pitchFamily="2" charset="0"/>
              <a:cs typeface="Arial"/>
            </a:endParaRP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Helvetica Neue" panose="02000503000000020004" pitchFamily="2" charset="0"/>
              </a:rPr>
              <a:t>57,448 audited entities analyzed</a:t>
            </a:r>
            <a:endParaRPr lang="en-US" sz="1400" b="0" i="0" u="none" strike="noStrike" kern="1200" cap="none" spc="0" normalizeH="0" baseline="0" noProof="0">
              <a:ln>
                <a:noFill/>
              </a:ln>
              <a:solidFill>
                <a:schemeClr val="tx1"/>
              </a:solidFill>
              <a:effectLst/>
              <a:uLnTx/>
              <a:uFillTx/>
              <a:latin typeface="Arial"/>
              <a:ea typeface="Helvetica Neue" panose="02000503000000020004" pitchFamily="2" charset="0"/>
              <a:cs typeface="Arial"/>
            </a:endParaRP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Helvetica Neue" panose="02000503000000020004" pitchFamily="2" charset="0"/>
              </a:rPr>
              <a:t>3 federal systems integrated</a:t>
            </a:r>
            <a:endParaRPr lang="en-US" sz="1400" b="0" i="0" u="none" strike="noStrike" kern="1200" cap="none" spc="0" normalizeH="0" baseline="0" noProof="0">
              <a:ln>
                <a:noFill/>
              </a:ln>
              <a:solidFill>
                <a:schemeClr val="tx1"/>
              </a:solidFill>
              <a:effectLst/>
              <a:uLnTx/>
              <a:uFillTx/>
              <a:latin typeface="Arial"/>
              <a:ea typeface="Helvetica Neue" panose="02000503000000020004" pitchFamily="2" charset="0"/>
              <a:cs typeface="Helvetica Neue" panose="02000503000000020004" pitchFamily="2" charset="0"/>
            </a:endParaRPr>
          </a:p>
        </p:txBody>
      </p:sp>
      <p:sp>
        <p:nvSpPr>
          <p:cNvPr id="13" name="Rectangle 12">
            <a:extLst>
              <a:ext uri="{FF2B5EF4-FFF2-40B4-BE49-F238E27FC236}">
                <a16:creationId xmlns:a16="http://schemas.microsoft.com/office/drawing/2014/main" id="{373482E9-0E15-1874-20D5-A0FA3F891CC3}"/>
              </a:ext>
            </a:extLst>
          </p:cNvPr>
          <p:cNvSpPr/>
          <p:nvPr/>
        </p:nvSpPr>
        <p:spPr>
          <a:xfrm>
            <a:off x="554734" y="5073478"/>
            <a:ext cx="3345461" cy="85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spcAft>
                <a:spcPts val="600"/>
              </a:spcAft>
              <a:defRPr/>
            </a:pPr>
            <a:r>
              <a:rPr lang="en-US" sz="1600" b="1">
                <a:solidFill>
                  <a:schemeClr val="tx1"/>
                </a:solidFill>
                <a:latin typeface="Arial"/>
              </a:rPr>
              <a:t>Citizens can finally see where tax dollars go</a:t>
            </a:r>
            <a:endParaRPr lang="en-US"/>
          </a:p>
        </p:txBody>
      </p:sp>
      <p:sp>
        <p:nvSpPr>
          <p:cNvPr id="15" name="Triangle 18">
            <a:extLst>
              <a:ext uri="{FF2B5EF4-FFF2-40B4-BE49-F238E27FC236}">
                <a16:creationId xmlns:a16="http://schemas.microsoft.com/office/drawing/2014/main" id="{31029DB3-5F43-46FD-2CC6-B32B961D071B}"/>
              </a:ext>
            </a:extLst>
          </p:cNvPr>
          <p:cNvSpPr/>
          <p:nvPr/>
        </p:nvSpPr>
        <p:spPr>
          <a:xfrm rot="10800000">
            <a:off x="1507173" y="4668807"/>
            <a:ext cx="1440581" cy="240632"/>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376B1505-D9A0-AA14-3DBA-5E8D18C4E527}"/>
              </a:ext>
            </a:extLst>
          </p:cNvPr>
          <p:cNvSpPr/>
          <p:nvPr/>
        </p:nvSpPr>
        <p:spPr>
          <a:xfrm>
            <a:off x="4422031" y="5062106"/>
            <a:ext cx="3345461" cy="85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spcAft>
                <a:spcPts val="600"/>
              </a:spcAft>
              <a:defRPr/>
            </a:pPr>
            <a:r>
              <a:rPr lang="en-US" sz="1600" b="1">
                <a:solidFill>
                  <a:schemeClr val="tx1"/>
                </a:solidFill>
                <a:latin typeface="Arial"/>
              </a:rPr>
              <a:t>But they can't verify which entities to trust</a:t>
            </a:r>
          </a:p>
        </p:txBody>
      </p:sp>
      <p:sp>
        <p:nvSpPr>
          <p:cNvPr id="19" name="Rectangle 18">
            <a:extLst>
              <a:ext uri="{FF2B5EF4-FFF2-40B4-BE49-F238E27FC236}">
                <a16:creationId xmlns:a16="http://schemas.microsoft.com/office/drawing/2014/main" id="{B3242CC5-6649-DED9-AEDD-2D260F631E2E}"/>
              </a:ext>
            </a:extLst>
          </p:cNvPr>
          <p:cNvSpPr/>
          <p:nvPr/>
        </p:nvSpPr>
        <p:spPr>
          <a:xfrm>
            <a:off x="4422031" y="2155993"/>
            <a:ext cx="3345461" cy="2337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oAutofit/>
          </a:bodyPr>
          <a:lstStyle/>
          <a:p>
            <a:pPr>
              <a:spcAft>
                <a:spcPts val="1200"/>
              </a:spcAft>
              <a:defRPr/>
            </a:pPr>
            <a:r>
              <a:rPr lang="en-US" sz="1400">
                <a:solidFill>
                  <a:schemeClr val="tx1"/>
                </a:solidFill>
                <a:latin typeface="Arial"/>
                <a:ea typeface="Helvetica Neue" panose="02000503000000020004" pitchFamily="2" charset="0"/>
                <a:cs typeface="Helvetica Neue" panose="02000503000000020004" pitchFamily="2" charset="0"/>
              </a:rPr>
              <a:t>Trust Can't Be Verified</a:t>
            </a:r>
          </a:p>
          <a:p>
            <a:pPr marL="233045" indent="-233045">
              <a:spcAft>
                <a:spcPts val="1200"/>
              </a:spcAft>
              <a:buFont typeface="Arial" panose="020B0604020202020204" pitchFamily="34" charset="0"/>
              <a:buChar char="•"/>
              <a:defRPr/>
            </a:pPr>
            <a:r>
              <a:rPr lang="en-US" sz="1400">
                <a:solidFill>
                  <a:schemeClr val="tx1"/>
                </a:solidFill>
                <a:latin typeface="Arial"/>
              </a:rPr>
              <a:t>72% of SAM exclusions lack a UEI</a:t>
            </a:r>
          </a:p>
          <a:p>
            <a:pPr marL="233045" indent="-233045">
              <a:spcAft>
                <a:spcPts val="1200"/>
              </a:spcAft>
              <a:buFont typeface="Arial" panose="020B0604020202020204" pitchFamily="34" charset="0"/>
              <a:buChar char="•"/>
              <a:defRPr/>
            </a:pPr>
            <a:r>
              <a:rPr lang="en-US" sz="1400">
                <a:solidFill>
                  <a:schemeClr val="tx1"/>
                </a:solidFill>
                <a:latin typeface="Arial"/>
              </a:rPr>
              <a:t>Audit failures don't reduce funding</a:t>
            </a:r>
          </a:p>
          <a:p>
            <a:pPr marL="233045" indent="-233045">
              <a:spcAft>
                <a:spcPts val="1200"/>
              </a:spcAft>
              <a:buFont typeface="Arial" panose="020B0604020202020204" pitchFamily="34" charset="0"/>
              <a:buChar char="•"/>
              <a:defRPr/>
            </a:pPr>
            <a:r>
              <a:rPr lang="en-US" sz="1400">
                <a:solidFill>
                  <a:schemeClr val="tx1"/>
                </a:solidFill>
                <a:latin typeface="Arial"/>
              </a:rPr>
              <a:t>$1.09T to Entities with Severe Audit Failures</a:t>
            </a:r>
            <a:endParaRPr lang="en-US" sz="1400">
              <a:solidFill>
                <a:schemeClr val="tx1"/>
              </a:solidFill>
              <a:latin typeface="Arial"/>
              <a:cs typeface="Arial"/>
            </a:endParaRPr>
          </a:p>
          <a:p>
            <a:pPr marL="233045" indent="-233045">
              <a:spcAft>
                <a:spcPts val="1200"/>
              </a:spcAft>
              <a:buFont typeface="Arial" panose="020B0604020202020204" pitchFamily="34" charset="0"/>
              <a:buChar char="•"/>
              <a:defRPr/>
            </a:pPr>
            <a:endParaRPr lang="en-US" sz="1400">
              <a:solidFill>
                <a:schemeClr val="tx1"/>
              </a:solidFill>
              <a:latin typeface="Arial"/>
              <a:ea typeface="Helvetica Neue" panose="02000503000000020004" pitchFamily="2" charset="0"/>
              <a:cs typeface="Helvetica Neue" panose="02000503000000020004" pitchFamily="2" charset="0"/>
            </a:endParaRPr>
          </a:p>
        </p:txBody>
      </p:sp>
      <p:sp>
        <p:nvSpPr>
          <p:cNvPr id="21" name="Rectangle 20">
            <a:extLst>
              <a:ext uri="{FF2B5EF4-FFF2-40B4-BE49-F238E27FC236}">
                <a16:creationId xmlns:a16="http://schemas.microsoft.com/office/drawing/2014/main" id="{7DEAEC9E-6F95-63B7-5D6E-FF4AC17C7134}"/>
              </a:ext>
            </a:extLst>
          </p:cNvPr>
          <p:cNvSpPr/>
          <p:nvPr/>
        </p:nvSpPr>
        <p:spPr>
          <a:xfrm>
            <a:off x="4423269" y="1455554"/>
            <a:ext cx="3345461" cy="536401"/>
          </a:xfrm>
          <a:prstGeom prst="rect">
            <a:avLst/>
          </a:prstGeom>
          <a:solidFill>
            <a:schemeClr val="accent2"/>
          </a:solidFill>
          <a:ln>
            <a:noFill/>
          </a:ln>
        </p:spPr>
        <p:txBody>
          <a:bodyPr spcFirstLastPara="1" wrap="square" lIns="91433" tIns="45700" rIns="91433" bIns="45700" anchor="ctr" anchorCtr="0">
            <a:noAutofit/>
          </a:bodyPr>
          <a:lstStyle/>
          <a:p>
            <a:pPr algn="ctr">
              <a:defRPr/>
            </a:pPr>
            <a:r>
              <a:rPr lang="en-US" sz="1600" b="1">
                <a:solidFill>
                  <a:schemeClr val="bg1"/>
                </a:solidFill>
              </a:rPr>
              <a:t>The Problem</a:t>
            </a:r>
          </a:p>
        </p:txBody>
      </p:sp>
      <p:sp>
        <p:nvSpPr>
          <p:cNvPr id="23" name="Triangle 21">
            <a:extLst>
              <a:ext uri="{FF2B5EF4-FFF2-40B4-BE49-F238E27FC236}">
                <a16:creationId xmlns:a16="http://schemas.microsoft.com/office/drawing/2014/main" id="{776A580A-2BBA-0C6C-5B14-DB436DE2A87C}"/>
              </a:ext>
            </a:extLst>
          </p:cNvPr>
          <p:cNvSpPr/>
          <p:nvPr/>
        </p:nvSpPr>
        <p:spPr>
          <a:xfrm rot="10800000">
            <a:off x="5374471" y="4657433"/>
            <a:ext cx="1440581" cy="240632"/>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9A663CB6-1C24-D4E7-AFB0-65866BE3F43B}"/>
              </a:ext>
            </a:extLst>
          </p:cNvPr>
          <p:cNvSpPr/>
          <p:nvPr/>
        </p:nvSpPr>
        <p:spPr>
          <a:xfrm>
            <a:off x="8289327" y="5044919"/>
            <a:ext cx="3345461" cy="853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spcAft>
                <a:spcPts val="600"/>
              </a:spcAft>
              <a:defRPr/>
            </a:pPr>
            <a:r>
              <a:rPr lang="en-US" sz="1600" b="1">
                <a:solidFill>
                  <a:schemeClr val="tx1"/>
                </a:solidFill>
                <a:latin typeface="Arial"/>
              </a:rPr>
              <a:t>Until now</a:t>
            </a:r>
            <a:endParaRPr lang="en-US"/>
          </a:p>
        </p:txBody>
      </p:sp>
      <p:sp>
        <p:nvSpPr>
          <p:cNvPr id="27" name="Rectangle 26">
            <a:extLst>
              <a:ext uri="{FF2B5EF4-FFF2-40B4-BE49-F238E27FC236}">
                <a16:creationId xmlns:a16="http://schemas.microsoft.com/office/drawing/2014/main" id="{3DB68407-4176-EA82-8579-D944E7E7F84D}"/>
              </a:ext>
            </a:extLst>
          </p:cNvPr>
          <p:cNvSpPr/>
          <p:nvPr/>
        </p:nvSpPr>
        <p:spPr>
          <a:xfrm>
            <a:off x="8289327" y="2138806"/>
            <a:ext cx="3345461" cy="233740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oAutofit/>
          </a:bodyPr>
          <a:lstStyle/>
          <a:p>
            <a:pPr>
              <a:spcAft>
                <a:spcPts val="1200"/>
              </a:spcAft>
              <a:defRPr/>
            </a:pPr>
            <a:r>
              <a:rPr lang="en-US" sz="1400">
                <a:solidFill>
                  <a:schemeClr val="tx1"/>
                </a:solidFill>
                <a:latin typeface="Arial"/>
                <a:ea typeface="Helvetica Neue" panose="02000503000000020004" pitchFamily="2" charset="0"/>
                <a:cs typeface="Helvetica Neue" panose="02000503000000020004" pitchFamily="2" charset="0"/>
              </a:rPr>
              <a:t>We Built the Tools</a:t>
            </a:r>
            <a:endParaRPr lang="en-US" sz="1400" b="0" i="0" u="none" strike="noStrike" kern="1200" cap="none" spc="0" normalizeH="0" baseline="0" noProof="0">
              <a:ln>
                <a:noFill/>
              </a:ln>
              <a:solidFill>
                <a:schemeClr val="tx1"/>
              </a:solidFill>
              <a:effectLst/>
              <a:uLnTx/>
              <a:uFillTx/>
              <a:latin typeface="Arial"/>
              <a:ea typeface="Helvetica Neue" panose="02000503000000020004" pitchFamily="2" charset="0"/>
              <a:cs typeface="Helvetica Neue" panose="02000503000000020004" pitchFamily="2" charset="0"/>
            </a:endParaRPr>
          </a:p>
          <a:p>
            <a:pPr marL="233045" indent="-233045">
              <a:spcAft>
                <a:spcPts val="1200"/>
              </a:spcAft>
              <a:buFont typeface="Arial" panose="020B0604020202020204" pitchFamily="34" charset="0"/>
              <a:buChar char="•"/>
              <a:defRPr/>
            </a:pPr>
            <a:r>
              <a:rPr lang="en-US" sz="1400">
                <a:solidFill>
                  <a:schemeClr val="tx1"/>
                </a:solidFill>
                <a:latin typeface="Arial"/>
                <a:cs typeface="Arial"/>
              </a:rPr>
              <a:t>42,233 entities matches &amp; scored</a:t>
            </a:r>
            <a:endParaRPr lang="en-US" sz="1400">
              <a:solidFill>
                <a:schemeClr val="tx1"/>
              </a:solidFill>
              <a:latin typeface="Arial"/>
            </a:endParaRP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Arial"/>
              </a:rPr>
              <a:t>Taxpayer Protection Score (0-100)</a:t>
            </a:r>
          </a:p>
          <a:p>
            <a:pPr marL="233045" indent="-233045">
              <a:spcAft>
                <a:spcPts val="1200"/>
              </a:spcAft>
              <a:buFont typeface="Arial" panose="020B0604020202020204" pitchFamily="34" charset="0"/>
              <a:buChar char="•"/>
              <a:defRPr/>
            </a:pPr>
            <a:r>
              <a:rPr lang="en-US" sz="1400">
                <a:solidFill>
                  <a:schemeClr val="tx1"/>
                </a:solidFill>
                <a:latin typeface="Arial"/>
                <a:ea typeface="Helvetica Neue" panose="02000503000000020004" pitchFamily="2" charset="0"/>
                <a:cs typeface="Arial"/>
              </a:rPr>
              <a:t>Predictive risk model</a:t>
            </a:r>
          </a:p>
        </p:txBody>
      </p:sp>
      <p:sp>
        <p:nvSpPr>
          <p:cNvPr id="29" name="Rectangle 28">
            <a:extLst>
              <a:ext uri="{FF2B5EF4-FFF2-40B4-BE49-F238E27FC236}">
                <a16:creationId xmlns:a16="http://schemas.microsoft.com/office/drawing/2014/main" id="{6C42F0C2-86A3-12E4-7A35-C4CED0EDBB87}"/>
              </a:ext>
            </a:extLst>
          </p:cNvPr>
          <p:cNvSpPr/>
          <p:nvPr/>
        </p:nvSpPr>
        <p:spPr>
          <a:xfrm>
            <a:off x="8291803" y="1438367"/>
            <a:ext cx="3345461" cy="536401"/>
          </a:xfrm>
          <a:prstGeom prst="rect">
            <a:avLst/>
          </a:prstGeom>
          <a:solidFill>
            <a:schemeClr val="accent6"/>
          </a:solidFill>
          <a:ln>
            <a:solidFill>
              <a:schemeClr val="tx2">
                <a:lumMod val="10000"/>
                <a:lumOff val="90000"/>
              </a:schemeClr>
            </a:solidFill>
          </a:ln>
        </p:spPr>
        <p:txBody>
          <a:bodyPr spcFirstLastPara="1" wrap="square" lIns="91433" tIns="45700" rIns="91433" bIns="45700" anchor="ctr" anchorCtr="0">
            <a:noAutofit/>
          </a:bodyPr>
          <a:lstStyle/>
          <a:p>
            <a:pPr algn="ctr">
              <a:defRPr/>
            </a:pPr>
            <a:r>
              <a:rPr lang="en-US" sz="1600" b="1">
                <a:solidFill>
                  <a:schemeClr val="bg1"/>
                </a:solidFill>
              </a:rPr>
              <a:t>The Solution</a:t>
            </a:r>
            <a:endParaRPr lang="en-US"/>
          </a:p>
        </p:txBody>
      </p:sp>
      <p:sp>
        <p:nvSpPr>
          <p:cNvPr id="31" name="Triangle 22">
            <a:extLst>
              <a:ext uri="{FF2B5EF4-FFF2-40B4-BE49-F238E27FC236}">
                <a16:creationId xmlns:a16="http://schemas.microsoft.com/office/drawing/2014/main" id="{32682E78-9335-E26F-12BF-883C765ED549}"/>
              </a:ext>
            </a:extLst>
          </p:cNvPr>
          <p:cNvSpPr/>
          <p:nvPr/>
        </p:nvSpPr>
        <p:spPr>
          <a:xfrm rot="10800000">
            <a:off x="9241767" y="4640246"/>
            <a:ext cx="1440581" cy="240632"/>
          </a:xfrm>
          <a:prstGeom prst="triangl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Arial"/>
              <a:ea typeface="+mn-ea"/>
              <a:cs typeface="+mn-cs"/>
            </a:endParaRPr>
          </a:p>
        </p:txBody>
      </p:sp>
      <p:sp>
        <p:nvSpPr>
          <p:cNvPr id="3" name="Google Shape;538;p14">
            <a:extLst>
              <a:ext uri="{FF2B5EF4-FFF2-40B4-BE49-F238E27FC236}">
                <a16:creationId xmlns:a16="http://schemas.microsoft.com/office/drawing/2014/main" id="{4F7FB062-E016-994F-F3BB-9DEBF34BE23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8" name="Google Shape;507;p14">
            <a:extLst>
              <a:ext uri="{FF2B5EF4-FFF2-40B4-BE49-F238E27FC236}">
                <a16:creationId xmlns:a16="http://schemas.microsoft.com/office/drawing/2014/main" id="{EF764310-F6C8-4D58-667B-502055AF4EB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 Federal Audit Clearinghouse (FY2016-Present), SAM.gov Public Extract 25361 (Dec 27, 2025)</a:t>
            </a:r>
          </a:p>
        </p:txBody>
      </p:sp>
    </p:spTree>
    <p:extLst>
      <p:ext uri="{BB962C8B-B14F-4D97-AF65-F5344CB8AC3E}">
        <p14:creationId xmlns:p14="http://schemas.microsoft.com/office/powerpoint/2010/main" val="324668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48969-6EC5-C94D-627D-FB7DD040555E}"/>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4A48E8B-E762-1F24-C685-4FC86514B2B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88FED43-621D-8095-6A1E-FDD35DE4742C}"/>
              </a:ext>
            </a:extLst>
          </p:cNvPr>
          <p:cNvSpPr>
            <a:spLocks noGrp="1"/>
          </p:cNvSpPr>
          <p:nvPr>
            <p:ph type="title"/>
          </p:nvPr>
        </p:nvSpPr>
        <p:spPr>
          <a:xfrm>
            <a:off x="563596" y="284208"/>
            <a:ext cx="10985063" cy="731520"/>
          </a:xfrm>
        </p:spPr>
        <p:txBody>
          <a:bodyPr/>
          <a:lstStyle/>
          <a:p>
            <a:r>
              <a:rPr lang="en-US"/>
              <a:t>A Unified View of Federal Accountability</a:t>
            </a:r>
          </a:p>
        </p:txBody>
      </p:sp>
      <p:sp>
        <p:nvSpPr>
          <p:cNvPr id="4" name="Google Shape;878;p247">
            <a:extLst>
              <a:ext uri="{FF2B5EF4-FFF2-40B4-BE49-F238E27FC236}">
                <a16:creationId xmlns:a16="http://schemas.microsoft.com/office/drawing/2014/main" id="{2A117F0D-C362-9AF1-6126-E696D0CEFDBD}"/>
              </a:ext>
            </a:extLst>
          </p:cNvPr>
          <p:cNvSpPr txBox="1"/>
          <p:nvPr/>
        </p:nvSpPr>
        <p:spPr>
          <a:xfrm>
            <a:off x="560926"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ea typeface="Helvetica Neue"/>
                <a:cs typeface="Helvetica Neue"/>
                <a:sym typeface="Helvetica Neue"/>
              </a:rPr>
              <a:t>USAspending.gov</a:t>
            </a:r>
            <a:endParaRPr sz="1600" b="1">
              <a:solidFill>
                <a:schemeClr val="bg1"/>
              </a:solidFill>
              <a:ea typeface="Helvetica Neue"/>
              <a:cs typeface="Helvetica Neue"/>
              <a:sym typeface="Helvetica Neue"/>
            </a:endParaRPr>
          </a:p>
        </p:txBody>
      </p:sp>
      <p:sp>
        <p:nvSpPr>
          <p:cNvPr id="7" name="Google Shape;879;p247">
            <a:extLst>
              <a:ext uri="{FF2B5EF4-FFF2-40B4-BE49-F238E27FC236}">
                <a16:creationId xmlns:a16="http://schemas.microsoft.com/office/drawing/2014/main" id="{0F244115-B961-2B2E-3DC5-85CBA79A3816}"/>
              </a:ext>
            </a:extLst>
          </p:cNvPr>
          <p:cNvSpPr txBox="1"/>
          <p:nvPr/>
        </p:nvSpPr>
        <p:spPr>
          <a:xfrm>
            <a:off x="4330398"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sym typeface="Helvetica Neue"/>
              </a:rPr>
              <a:t>Federal Audit Clearinghouse</a:t>
            </a:r>
            <a:endParaRPr sz="1600" b="1" err="1">
              <a:solidFill>
                <a:schemeClr val="bg1"/>
              </a:solidFill>
              <a:sym typeface="Helvetica Neue"/>
            </a:endParaRPr>
          </a:p>
        </p:txBody>
      </p:sp>
      <p:sp>
        <p:nvSpPr>
          <p:cNvPr id="9" name="Google Shape;880;p247">
            <a:extLst>
              <a:ext uri="{FF2B5EF4-FFF2-40B4-BE49-F238E27FC236}">
                <a16:creationId xmlns:a16="http://schemas.microsoft.com/office/drawing/2014/main" id="{C7CE4533-7A11-391B-E9DF-ABE5FB74CA5D}"/>
              </a:ext>
            </a:extLst>
          </p:cNvPr>
          <p:cNvSpPr txBox="1"/>
          <p:nvPr/>
        </p:nvSpPr>
        <p:spPr>
          <a:xfrm>
            <a:off x="8099868" y="1715102"/>
            <a:ext cx="3526178" cy="408038"/>
          </a:xfrm>
          <a:prstGeom prst="rect">
            <a:avLst/>
          </a:prstGeom>
          <a:solidFill>
            <a:schemeClr val="accent1"/>
          </a:solidFill>
          <a:ln>
            <a:noFill/>
          </a:ln>
        </p:spPr>
        <p:txBody>
          <a:bodyPr spcFirstLastPara="1" wrap="square" lIns="91433" tIns="45700" rIns="91433" bIns="45700" anchor="ctr" anchorCtr="0">
            <a:noAutofit/>
          </a:bodyPr>
          <a:lstStyle/>
          <a:p>
            <a:r>
              <a:rPr lang="en" sz="1600" b="1">
                <a:solidFill>
                  <a:schemeClr val="bg1"/>
                </a:solidFill>
                <a:sym typeface="Helvetica Neue"/>
              </a:rPr>
              <a:t>SAM.gov</a:t>
            </a:r>
            <a:endParaRPr sz="1600" b="1">
              <a:solidFill>
                <a:schemeClr val="bg1"/>
              </a:solidFill>
              <a:sym typeface="Helvetica Neue"/>
            </a:endParaRPr>
          </a:p>
        </p:txBody>
      </p:sp>
      <p:cxnSp>
        <p:nvCxnSpPr>
          <p:cNvPr id="11" name="Google Shape;889;p247">
            <a:extLst>
              <a:ext uri="{FF2B5EF4-FFF2-40B4-BE49-F238E27FC236}">
                <a16:creationId xmlns:a16="http://schemas.microsoft.com/office/drawing/2014/main" id="{6BAC9C6B-E8B6-13C5-A30A-A0D17EB7444D}"/>
              </a:ext>
            </a:extLst>
          </p:cNvPr>
          <p:cNvCxnSpPr>
            <a:cxnSpLocks/>
          </p:cNvCxnSpPr>
          <p:nvPr/>
        </p:nvCxnSpPr>
        <p:spPr>
          <a:xfrm>
            <a:off x="8008598" y="1816190"/>
            <a:ext cx="0" cy="3038754"/>
          </a:xfrm>
          <a:prstGeom prst="straightConnector1">
            <a:avLst/>
          </a:prstGeom>
          <a:noFill/>
          <a:ln w="9525" cap="flat" cmpd="sng">
            <a:solidFill>
              <a:schemeClr val="tx1"/>
            </a:solidFill>
            <a:prstDash val="solid"/>
            <a:miter lim="800000"/>
            <a:headEnd type="none" w="sm" len="sm"/>
            <a:tailEnd type="none" w="sm" len="sm"/>
          </a:ln>
        </p:spPr>
      </p:cxnSp>
      <p:sp>
        <p:nvSpPr>
          <p:cNvPr id="12" name="Google Shape;890;p247">
            <a:extLst>
              <a:ext uri="{FF2B5EF4-FFF2-40B4-BE49-F238E27FC236}">
                <a16:creationId xmlns:a16="http://schemas.microsoft.com/office/drawing/2014/main" id="{4D01A05B-461E-251D-777C-598A626808C7}"/>
              </a:ext>
            </a:extLst>
          </p:cNvPr>
          <p:cNvSpPr/>
          <p:nvPr/>
        </p:nvSpPr>
        <p:spPr>
          <a:xfrm>
            <a:off x="7854583" y="3734175"/>
            <a:ext cx="327273" cy="323868"/>
          </a:xfrm>
          <a:prstGeom prst="mathPlus">
            <a:avLst/>
          </a:prstGeom>
          <a:solidFill>
            <a:schemeClr val="accent1"/>
          </a:solidFill>
          <a:ln>
            <a:noFill/>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14" name="Google Shape;881;p247">
            <a:extLst>
              <a:ext uri="{FF2B5EF4-FFF2-40B4-BE49-F238E27FC236}">
                <a16:creationId xmlns:a16="http://schemas.microsoft.com/office/drawing/2014/main" id="{6D153E6D-74E4-1FCF-0ED3-6871874D8FD6}"/>
              </a:ext>
            </a:extLst>
          </p:cNvPr>
          <p:cNvSpPr txBox="1"/>
          <p:nvPr/>
        </p:nvSpPr>
        <p:spPr>
          <a:xfrm>
            <a:off x="560926" y="2268393"/>
            <a:ext cx="3526178" cy="3766841"/>
          </a:xfrm>
          <a:prstGeom prst="rect">
            <a:avLst/>
          </a:prstGeom>
          <a:noFill/>
          <a:ln>
            <a:noFill/>
          </a:ln>
        </p:spPr>
        <p:txBody>
          <a:bodyPr spcFirstLastPara="1" wrap="square" lIns="91440" tIns="91440" rIns="91440" bIns="91440" anchor="t" anchorCtr="0">
            <a:noAutofit/>
          </a:bodyPr>
          <a:lstStyle/>
          <a:p>
            <a:pPr marL="285750" indent="-285750">
              <a:lnSpc>
                <a:spcPct val="90000"/>
              </a:lnSpc>
              <a:spcAft>
                <a:spcPts val="600"/>
              </a:spcAft>
              <a:buClr>
                <a:srgbClr val="3F3F3F"/>
              </a:buClr>
              <a:buSzPts val="1100"/>
              <a:buFont typeface="Arial" panose="020B0604020202020204" pitchFamily="34" charset="0"/>
              <a:buChar char="•"/>
            </a:pPr>
            <a:r>
              <a:rPr lang="en-US" sz="1400">
                <a:ea typeface="+mn-lt"/>
                <a:cs typeface="+mn-lt"/>
                <a:sym typeface="Helvetica Neue"/>
              </a:rPr>
              <a:t>Federal financial assistance (grants, loans, subsidies)</a:t>
            </a:r>
            <a:endParaRPr lang="en-US">
              <a:ea typeface="+mn-lt"/>
              <a:cs typeface="+mn-lt"/>
              <a:sym typeface="Helvetica Neue"/>
            </a:endParaRPr>
          </a:p>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sym typeface="Helvetica Neue"/>
              </a:rPr>
              <a:t>74M records FY2019-2024</a:t>
            </a:r>
            <a:endParaRPr lang="en-US"/>
          </a:p>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rPr>
              <a:t>Tracks who receives federal funds</a:t>
            </a:r>
          </a:p>
          <a:p>
            <a:pPr marL="285750" indent="-285750">
              <a:lnSpc>
                <a:spcPct val="90000"/>
              </a:lnSpc>
              <a:spcAft>
                <a:spcPts val="600"/>
              </a:spcAft>
              <a:buClr>
                <a:srgbClr val="3F3F3F"/>
              </a:buClr>
              <a:buSzPts val="1100"/>
              <a:buFont typeface="Arial" panose="020B0604020202020204" pitchFamily="34" charset="0"/>
              <a:buChar char="•"/>
            </a:pPr>
            <a:r>
              <a:rPr lang="en-US" sz="1400">
                <a:ea typeface="Helvetica Neue"/>
                <a:cs typeface="Helvetica Neue"/>
              </a:rPr>
              <a:t>Primary spending data source</a:t>
            </a:r>
          </a:p>
        </p:txBody>
      </p:sp>
      <p:sp>
        <p:nvSpPr>
          <p:cNvPr id="15" name="Google Shape;882;p247">
            <a:extLst>
              <a:ext uri="{FF2B5EF4-FFF2-40B4-BE49-F238E27FC236}">
                <a16:creationId xmlns:a16="http://schemas.microsoft.com/office/drawing/2014/main" id="{C14C08D9-CCEF-2276-0FEC-4440EBA8EDC9}"/>
              </a:ext>
            </a:extLst>
          </p:cNvPr>
          <p:cNvSpPr txBox="1"/>
          <p:nvPr/>
        </p:nvSpPr>
        <p:spPr>
          <a:xfrm>
            <a:off x="4330397" y="2268394"/>
            <a:ext cx="3526178" cy="3766841"/>
          </a:xfrm>
          <a:prstGeom prst="rect">
            <a:avLst/>
          </a:prstGeom>
          <a:noFill/>
          <a:ln>
            <a:noFill/>
          </a:ln>
        </p:spPr>
        <p:txBody>
          <a:bodyPr spcFirstLastPara="1" wrap="square" lIns="91440" tIns="91440" rIns="91440" bIns="91440" anchor="t" anchorCtr="0">
            <a:noAutofit/>
          </a:bodyPr>
          <a:lstStyle/>
          <a:p>
            <a:pPr marL="226695" indent="-226695">
              <a:spcAft>
                <a:spcPts val="600"/>
              </a:spcAft>
              <a:buClr>
                <a:srgbClr val="3F3F3F"/>
              </a:buClr>
              <a:buSzPct val="100000"/>
              <a:buFont typeface="Arial" panose="020B0604020202020204" pitchFamily="34" charset="0"/>
              <a:buChar char="•"/>
            </a:pPr>
            <a:r>
              <a:rPr lang="en-US" sz="1400">
                <a:ea typeface="Helvetica Neue"/>
                <a:cs typeface="Helvetica Neue"/>
                <a:sym typeface="Helvetica Neue"/>
              </a:rPr>
              <a:t>Single audit findings and compliance</a:t>
            </a:r>
            <a:endParaRPr lang="en-US">
              <a:ea typeface="Helvetica Neue"/>
              <a:cs typeface="Helvetica Neue"/>
              <a:sym typeface="Helvetica Neue"/>
            </a:endParaRPr>
          </a:p>
          <a:p>
            <a:pPr marL="226695" indent="-226695">
              <a:spcAft>
                <a:spcPts val="600"/>
              </a:spcAft>
              <a:buClr>
                <a:srgbClr val="3F3F3F"/>
              </a:buClr>
              <a:buSzPct val="100000"/>
              <a:buFont typeface="Arial" panose="020B0604020202020204" pitchFamily="34" charset="0"/>
              <a:buChar char="•"/>
            </a:pPr>
            <a:r>
              <a:rPr lang="en-US" sz="1400">
                <a:ea typeface="Helvetica Neue"/>
                <a:cs typeface="Helvetica Neue"/>
                <a:sym typeface="Helvetica Neue"/>
              </a:rPr>
              <a:t>57,448 entities FY2016-2024 </a:t>
            </a:r>
            <a:endParaRPr lang="en-US" sz="1400">
              <a:ea typeface="Helvetica Neue"/>
              <a:cs typeface="Helvetica Neue"/>
            </a:endParaRPr>
          </a:p>
          <a:p>
            <a:pPr marL="226695" indent="-226695">
              <a:spcAft>
                <a:spcPts val="600"/>
              </a:spcAft>
              <a:buClr>
                <a:srgbClr val="3F3F3F"/>
              </a:buClr>
              <a:buSzPct val="100000"/>
              <a:buFont typeface="Arial" panose="020B0604020202020204" pitchFamily="34" charset="0"/>
              <a:buChar char="•"/>
            </a:pPr>
            <a:r>
              <a:rPr lang="en-US" sz="1400">
                <a:ea typeface="Helvetica Neue"/>
                <a:cs typeface="Helvetica Neue"/>
              </a:rPr>
              <a:t>Required for entities receiving $750k+</a:t>
            </a:r>
          </a:p>
          <a:p>
            <a:pPr marL="226695" indent="-226695">
              <a:spcAft>
                <a:spcPts val="600"/>
              </a:spcAft>
              <a:buClr>
                <a:srgbClr val="3F3F3F"/>
              </a:buClr>
              <a:buSzPct val="100000"/>
              <a:buFont typeface="Arial" panose="020B0604020202020204" pitchFamily="34" charset="0"/>
              <a:buChar char="•"/>
            </a:pPr>
            <a:r>
              <a:rPr lang="en-US" sz="1400">
                <a:ea typeface="Helvetica Neue"/>
                <a:cs typeface="Helvetica Neue"/>
              </a:rPr>
              <a:t>Identifies control failures</a:t>
            </a:r>
          </a:p>
        </p:txBody>
      </p:sp>
      <p:sp>
        <p:nvSpPr>
          <p:cNvPr id="16" name="Google Shape;883;p247">
            <a:extLst>
              <a:ext uri="{FF2B5EF4-FFF2-40B4-BE49-F238E27FC236}">
                <a16:creationId xmlns:a16="http://schemas.microsoft.com/office/drawing/2014/main" id="{5BDEA917-94A5-D4AD-C2B8-719462008E64}"/>
              </a:ext>
            </a:extLst>
          </p:cNvPr>
          <p:cNvSpPr txBox="1"/>
          <p:nvPr/>
        </p:nvSpPr>
        <p:spPr>
          <a:xfrm>
            <a:off x="8099868" y="2268394"/>
            <a:ext cx="3526178" cy="3766841"/>
          </a:xfrm>
          <a:prstGeom prst="rect">
            <a:avLst/>
          </a:prstGeom>
          <a:noFill/>
          <a:ln>
            <a:noFill/>
          </a:ln>
        </p:spPr>
        <p:txBody>
          <a:bodyPr spcFirstLastPara="1" wrap="square" lIns="91440" tIns="91440" rIns="91440" bIns="91440" anchor="t" anchorCtr="0">
            <a:noAutofit/>
          </a:bodyPr>
          <a:lstStyle/>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Excluded &amp; debarred entities</a:t>
            </a:r>
            <a:endParaRPr lang="en-US"/>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Governmentwide</a:t>
            </a:r>
            <a:r>
              <a:rPr lang="en" sz="1400">
                <a:ea typeface="+mn-lt"/>
                <a:cs typeface="+mn-lt"/>
              </a:rPr>
              <a:t> exclusions</a:t>
            </a:r>
            <a:endParaRPr lang="en-US"/>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167,000 records </a:t>
            </a:r>
          </a:p>
          <a:p>
            <a:pPr marL="226695" indent="-226695">
              <a:spcAft>
                <a:spcPts val="600"/>
              </a:spcAft>
              <a:buClr>
                <a:srgbClr val="3F3F3F"/>
              </a:buClr>
              <a:buSzPct val="100000"/>
              <a:buFont typeface="Arial" panose="020B0604020202020204" pitchFamily="34" charset="0"/>
              <a:buChar char="•"/>
            </a:pPr>
            <a:r>
              <a:rPr lang="en" sz="1400">
                <a:ea typeface="Helvetica Neue"/>
                <a:cs typeface="Helvetica Neue"/>
              </a:rPr>
              <a:t>Public Extract V2 (Dec 27, 2025)</a:t>
            </a:r>
          </a:p>
        </p:txBody>
      </p:sp>
      <p:cxnSp>
        <p:nvCxnSpPr>
          <p:cNvPr id="18" name="Google Shape;885;p247">
            <a:extLst>
              <a:ext uri="{FF2B5EF4-FFF2-40B4-BE49-F238E27FC236}">
                <a16:creationId xmlns:a16="http://schemas.microsoft.com/office/drawing/2014/main" id="{5FCABEC6-D840-D250-10F8-60124F6F036A}"/>
              </a:ext>
            </a:extLst>
          </p:cNvPr>
          <p:cNvCxnSpPr>
            <a:cxnSpLocks/>
          </p:cNvCxnSpPr>
          <p:nvPr/>
        </p:nvCxnSpPr>
        <p:spPr>
          <a:xfrm flipH="1">
            <a:off x="4144949" y="1816190"/>
            <a:ext cx="25685" cy="3132934"/>
          </a:xfrm>
          <a:prstGeom prst="straightConnector1">
            <a:avLst/>
          </a:prstGeom>
          <a:noFill/>
          <a:ln w="9525" cap="flat" cmpd="sng">
            <a:solidFill>
              <a:schemeClr val="tx1"/>
            </a:solidFill>
            <a:prstDash val="solid"/>
            <a:miter lim="800000"/>
            <a:headEnd type="none" w="sm" len="sm"/>
            <a:tailEnd type="none" w="sm" len="sm"/>
          </a:ln>
        </p:spPr>
      </p:cxnSp>
      <p:sp>
        <p:nvSpPr>
          <p:cNvPr id="6" name="Google Shape;890;p247">
            <a:extLst>
              <a:ext uri="{FF2B5EF4-FFF2-40B4-BE49-F238E27FC236}">
                <a16:creationId xmlns:a16="http://schemas.microsoft.com/office/drawing/2014/main" id="{13892457-AE0D-D268-68A4-5677515A98F7}"/>
              </a:ext>
            </a:extLst>
          </p:cNvPr>
          <p:cNvSpPr/>
          <p:nvPr/>
        </p:nvSpPr>
        <p:spPr>
          <a:xfrm>
            <a:off x="3995894" y="3734174"/>
            <a:ext cx="327273" cy="323868"/>
          </a:xfrm>
          <a:prstGeom prst="mathPlus">
            <a:avLst/>
          </a:prstGeom>
          <a:solidFill>
            <a:schemeClr val="accent1"/>
          </a:solidFill>
          <a:ln>
            <a:noFill/>
          </a:ln>
        </p:spPr>
        <p:txBody>
          <a:bodyPr spcFirstLastPara="1" wrap="square" lIns="91433" tIns="45700" rIns="91433" bIns="45700" anchor="ctr" anchorCtr="0">
            <a:noAutofit/>
          </a:bodyPr>
          <a:lstStyle/>
          <a:p>
            <a:pPr algn="ctr"/>
            <a:endParaRPr sz="1867">
              <a:latin typeface="Helvetica Neue"/>
              <a:ea typeface="Helvetica Neue"/>
              <a:cs typeface="Helvetica Neue"/>
              <a:sym typeface="Helvetica Neue"/>
            </a:endParaRPr>
          </a:p>
        </p:txBody>
      </p:sp>
      <p:sp>
        <p:nvSpPr>
          <p:cNvPr id="22" name="Google Shape;934;p251">
            <a:extLst>
              <a:ext uri="{FF2B5EF4-FFF2-40B4-BE49-F238E27FC236}">
                <a16:creationId xmlns:a16="http://schemas.microsoft.com/office/drawing/2014/main" id="{ADB3FB28-9674-0AAE-90F2-B73A67E7812A}"/>
              </a:ext>
            </a:extLst>
          </p:cNvPr>
          <p:cNvSpPr/>
          <p:nvPr/>
        </p:nvSpPr>
        <p:spPr>
          <a:xfrm>
            <a:off x="1897492" y="5220176"/>
            <a:ext cx="8405773" cy="1631532"/>
          </a:xfrm>
          <a:prstGeom prst="rect">
            <a:avLst/>
          </a:prstGeom>
          <a:noFill/>
          <a:ln>
            <a:noFill/>
          </a:ln>
        </p:spPr>
        <p:txBody>
          <a:bodyPr spcFirstLastPara="1" wrap="square" lIns="91433" tIns="45700" rIns="91433" bIns="45700" anchor="ctr" anchorCtr="0">
            <a:noAutofit/>
          </a:bodyPr>
          <a:lstStyle/>
          <a:p>
            <a:pPr algn="ctr">
              <a:buClr>
                <a:schemeClr val="dk1"/>
              </a:buClr>
            </a:pPr>
            <a:r>
              <a:rPr lang="en-US" sz="3200">
                <a:solidFill>
                  <a:schemeClr val="bg1"/>
                </a:solidFill>
                <a:ea typeface="Helvetica Neue"/>
                <a:cs typeface="Helvetica Neue"/>
              </a:rPr>
              <a:t>Connected by UEI Unique Entity Identifier</a:t>
            </a:r>
            <a:endParaRPr lang="en-US">
              <a:solidFill>
                <a:schemeClr val="bg1"/>
              </a:solidFill>
            </a:endParaRPr>
          </a:p>
        </p:txBody>
      </p:sp>
      <p:sp>
        <p:nvSpPr>
          <p:cNvPr id="8" name="Google Shape;538;p14">
            <a:extLst>
              <a:ext uri="{FF2B5EF4-FFF2-40B4-BE49-F238E27FC236}">
                <a16:creationId xmlns:a16="http://schemas.microsoft.com/office/drawing/2014/main" id="{5AC41F51-56AE-31A3-14E0-0A67ACDCEF9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13" name="TextBox 4">
            <a:extLst>
              <a:ext uri="{FF2B5EF4-FFF2-40B4-BE49-F238E27FC236}">
                <a16:creationId xmlns:a16="http://schemas.microsoft.com/office/drawing/2014/main" id="{D364CAAB-896F-13CE-8752-68A436375764}"/>
              </a:ext>
            </a:extLst>
          </p:cNvPr>
          <p:cNvSpPr txBox="1"/>
          <p:nvPr/>
        </p:nvSpPr>
        <p:spPr>
          <a:xfrm>
            <a:off x="651415" y="916744"/>
            <a:ext cx="8325530"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Three federal systems connected by one identifier. Separately, open data. Together, accountability.</a:t>
            </a:r>
            <a:endParaRPr lang="en-US"/>
          </a:p>
          <a:p>
            <a:endParaRPr lang="en-US" sz="1400">
              <a:solidFill>
                <a:srgbClr val="000000"/>
              </a:solidFill>
            </a:endParaRPr>
          </a:p>
        </p:txBody>
      </p:sp>
      <p:sp>
        <p:nvSpPr>
          <p:cNvPr id="10" name="Rectangle: Rounded Corners 9">
            <a:extLst>
              <a:ext uri="{FF2B5EF4-FFF2-40B4-BE49-F238E27FC236}">
                <a16:creationId xmlns:a16="http://schemas.microsoft.com/office/drawing/2014/main" id="{B696FEF3-69FF-49EC-758C-710F62EDA5DB}"/>
              </a:ext>
            </a:extLst>
          </p:cNvPr>
          <p:cNvSpPr/>
          <p:nvPr/>
        </p:nvSpPr>
        <p:spPr>
          <a:xfrm>
            <a:off x="1764491" y="4952342"/>
            <a:ext cx="9170886" cy="659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934;p251">
            <a:extLst>
              <a:ext uri="{FF2B5EF4-FFF2-40B4-BE49-F238E27FC236}">
                <a16:creationId xmlns:a16="http://schemas.microsoft.com/office/drawing/2014/main" id="{BEB1AEE9-795A-CB64-B008-790887F1502C}"/>
              </a:ext>
            </a:extLst>
          </p:cNvPr>
          <p:cNvSpPr/>
          <p:nvPr/>
        </p:nvSpPr>
        <p:spPr>
          <a:xfrm>
            <a:off x="1661493" y="4663852"/>
            <a:ext cx="9376228" cy="1220089"/>
          </a:xfrm>
          <a:prstGeom prst="rect">
            <a:avLst/>
          </a:prstGeom>
          <a:noFill/>
          <a:ln>
            <a:noFill/>
          </a:ln>
        </p:spPr>
        <p:txBody>
          <a:bodyPr spcFirstLastPara="1" wrap="square" lIns="91433" tIns="45700" rIns="91433" bIns="45700" anchor="ctr" anchorCtr="0">
            <a:noAutofit/>
          </a:bodyPr>
          <a:lstStyle/>
          <a:p>
            <a:pPr algn="ctr"/>
            <a:r>
              <a:rPr lang="en-US" sz="2600">
                <a:solidFill>
                  <a:schemeClr val="bg1"/>
                </a:solidFill>
                <a:ea typeface="+mn-lt"/>
                <a:cs typeface="+mn-lt"/>
                <a:sym typeface="Helvetica Neue"/>
              </a:rPr>
              <a:t>UEI is the key. Connecting spending, audits, and exclusions</a:t>
            </a:r>
            <a:endParaRPr lang="en-US" sz="2600">
              <a:solidFill>
                <a:schemeClr val="bg1"/>
              </a:solidFill>
            </a:endParaRPr>
          </a:p>
        </p:txBody>
      </p:sp>
      <p:sp>
        <p:nvSpPr>
          <p:cNvPr id="23" name="Google Shape;507;p14">
            <a:extLst>
              <a:ext uri="{FF2B5EF4-FFF2-40B4-BE49-F238E27FC236}">
                <a16:creationId xmlns:a16="http://schemas.microsoft.com/office/drawing/2014/main" id="{D76B7A1C-1332-11FA-FE76-AC3C8AE1EBA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 Federal Audit Clearinghouse (FY2016-2024), SAM.gov Public Extract 25361 (Dec 27, 2025)</a:t>
            </a:r>
            <a:endParaRPr lang="en-US"/>
          </a:p>
        </p:txBody>
      </p:sp>
      <p:sp>
        <p:nvSpPr>
          <p:cNvPr id="3" name="Rectangle 2">
            <a:extLst>
              <a:ext uri="{FF2B5EF4-FFF2-40B4-BE49-F238E27FC236}">
                <a16:creationId xmlns:a16="http://schemas.microsoft.com/office/drawing/2014/main" id="{7C79109E-E59C-DF0E-9299-B6F8AD4C6F64}"/>
              </a:ext>
            </a:extLst>
          </p:cNvPr>
          <p:cNvSpPr/>
          <p:nvPr/>
        </p:nvSpPr>
        <p:spPr>
          <a:xfrm>
            <a:off x="3663485" y="5698183"/>
            <a:ext cx="4865846" cy="609327"/>
          </a:xfrm>
          <a:prstGeom prst="round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300"/>
              </a:spcBef>
              <a:spcAft>
                <a:spcPts val="300"/>
              </a:spcAft>
            </a:pPr>
            <a:r>
              <a:rPr lang="en-US" sz="1400" b="1">
                <a:solidFill>
                  <a:schemeClr val="bg1"/>
                </a:solidFill>
              </a:rPr>
              <a:t>Powered by: Alteryx (Data Engineering), Tableau (Visuals), Python (ML)</a:t>
            </a:r>
            <a:endParaRPr lang="en-US">
              <a:solidFill>
                <a:schemeClr val="bg1"/>
              </a:solidFill>
            </a:endParaRPr>
          </a:p>
        </p:txBody>
      </p:sp>
    </p:spTree>
    <p:extLst>
      <p:ext uri="{BB962C8B-B14F-4D97-AF65-F5344CB8AC3E}">
        <p14:creationId xmlns:p14="http://schemas.microsoft.com/office/powerpoint/2010/main" val="3720278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2C06-5250-BC22-FABD-CEEB778DC560}"/>
              </a:ext>
            </a:extLst>
          </p:cNvPr>
          <p:cNvSpPr>
            <a:spLocks noGrp="1"/>
          </p:cNvSpPr>
          <p:nvPr>
            <p:ph type="title"/>
          </p:nvPr>
        </p:nvSpPr>
        <p:spPr>
          <a:xfrm>
            <a:off x="554736" y="109851"/>
            <a:ext cx="11082528" cy="731520"/>
          </a:xfrm>
        </p:spPr>
        <p:txBody>
          <a:bodyPr/>
          <a:lstStyle/>
          <a:p>
            <a:r>
              <a:rPr lang="en-GB">
                <a:highlight>
                  <a:srgbClr val="FFFFFF"/>
                </a:highlight>
                <a:latin typeface="Arial"/>
                <a:cs typeface="Arial"/>
              </a:rPr>
              <a:t>Where Does Federal Funding Go?</a:t>
            </a:r>
            <a:endParaRPr lang="en-US"/>
          </a:p>
        </p:txBody>
      </p:sp>
      <p:pic>
        <p:nvPicPr>
          <p:cNvPr id="8" name="Picture 7">
            <a:extLst>
              <a:ext uri="{FF2B5EF4-FFF2-40B4-BE49-F238E27FC236}">
                <a16:creationId xmlns:a16="http://schemas.microsoft.com/office/drawing/2014/main" id="{AA906DC3-8B31-122E-ED0C-83B5D097DC57}"/>
              </a:ext>
            </a:extLst>
          </p:cNvPr>
          <p:cNvPicPr>
            <a:picLocks noChangeAspect="1"/>
          </p:cNvPicPr>
          <p:nvPr/>
        </p:nvPicPr>
        <p:blipFill>
          <a:blip r:embed="rId3"/>
          <a:srcRect l="775" t="19130" r="997" b="15217"/>
          <a:stretch>
            <a:fillRect/>
          </a:stretch>
        </p:blipFill>
        <p:spPr>
          <a:xfrm>
            <a:off x="200293" y="4875193"/>
            <a:ext cx="7859663" cy="1336266"/>
          </a:xfrm>
          <a:prstGeom prst="rect">
            <a:avLst/>
          </a:prstGeom>
        </p:spPr>
      </p:pic>
      <p:graphicFrame>
        <p:nvGraphicFramePr>
          <p:cNvPr id="26" name="Table 25">
            <a:extLst>
              <a:ext uri="{FF2B5EF4-FFF2-40B4-BE49-F238E27FC236}">
                <a16:creationId xmlns:a16="http://schemas.microsoft.com/office/drawing/2014/main" id="{25BECAAD-A7F0-A6B9-5729-CE992C5AD733}"/>
              </a:ext>
            </a:extLst>
          </p:cNvPr>
          <p:cNvGraphicFramePr>
            <a:graphicFrameLocks noGrp="1"/>
          </p:cNvGraphicFramePr>
          <p:nvPr>
            <p:extLst>
              <p:ext uri="{D42A27DB-BD31-4B8C-83A1-F6EECF244321}">
                <p14:modId xmlns:p14="http://schemas.microsoft.com/office/powerpoint/2010/main" val="3043476331"/>
              </p:ext>
            </p:extLst>
          </p:nvPr>
        </p:nvGraphicFramePr>
        <p:xfrm>
          <a:off x="8624014" y="1215947"/>
          <a:ext cx="3000839" cy="3430539"/>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r>
                        <a:rPr lang="en-US"/>
                        <a:t>Funding Snapshot</a:t>
                      </a:r>
                    </a:p>
                  </a:txBody>
                  <a:tcPr/>
                </a:tc>
                <a:extLst>
                  <a:ext uri="{0D108BD9-81ED-4DB2-BD59-A6C34878D82A}">
                    <a16:rowId xmlns:a16="http://schemas.microsoft.com/office/drawing/2014/main" val="3181032172"/>
                  </a:ext>
                </a:extLst>
              </a:tr>
              <a:tr h="1213892">
                <a:tc>
                  <a:txBody>
                    <a:bodyPr/>
                    <a:lstStyle/>
                    <a:p>
                      <a:r>
                        <a:rPr lang="en-US" sz="2400" b="1"/>
                        <a:t>$8.58 Trillion</a:t>
                      </a:r>
                      <a:br>
                        <a:rPr lang="en-US" sz="2400" b="1"/>
                      </a:br>
                      <a:r>
                        <a:rPr lang="en-US" sz="2000" b="1" i="0" u="none" strike="noStrike" noProof="0">
                          <a:solidFill>
                            <a:srgbClr val="000000"/>
                          </a:solidFill>
                          <a:latin typeface="Aptos"/>
                        </a:rPr>
                        <a:t>Federal Financial Assistance</a:t>
                      </a:r>
                      <a:endParaRPr lang="en-US"/>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latin typeface="Aptos"/>
                        </a:rPr>
                        <a:t>$4.37T to Top 10 States (51%)</a:t>
                      </a:r>
                      <a:endParaRPr lang="en-US"/>
                    </a:p>
                  </a:txBody>
                  <a:tcPr/>
                </a:tc>
                <a:extLst>
                  <a:ext uri="{0D108BD9-81ED-4DB2-BD59-A6C34878D82A}">
                    <a16:rowId xmlns:a16="http://schemas.microsoft.com/office/drawing/2014/main" val="2840237138"/>
                  </a:ext>
                </a:extLst>
              </a:tr>
              <a:tr h="477671">
                <a:tc>
                  <a:txBody>
                    <a:bodyPr/>
                    <a:lstStyle/>
                    <a:p>
                      <a:pPr lvl="0">
                        <a:buNone/>
                      </a:pPr>
                      <a:r>
                        <a:rPr lang="en-US" sz="1800" b="0" i="0" u="none" strike="noStrike" noProof="0">
                          <a:solidFill>
                            <a:srgbClr val="000000"/>
                          </a:solidFill>
                          <a:latin typeface="Aptos"/>
                        </a:rPr>
                        <a:t>$1.05T to California Alone (12%)</a:t>
                      </a:r>
                    </a:p>
                  </a:txBody>
                  <a:tcPr/>
                </a:tc>
                <a:extLst>
                  <a:ext uri="{0D108BD9-81ED-4DB2-BD59-A6C34878D82A}">
                    <a16:rowId xmlns:a16="http://schemas.microsoft.com/office/drawing/2014/main" val="2812688270"/>
                  </a:ext>
                </a:extLst>
              </a:tr>
              <a:tr h="534537">
                <a:tc>
                  <a:txBody>
                    <a:bodyPr/>
                    <a:lstStyle/>
                    <a:p>
                      <a:pPr lvl="0">
                        <a:buNone/>
                      </a:pPr>
                      <a:r>
                        <a:rPr lang="en-US" sz="1800" b="0" i="0" u="none" strike="noStrike" noProof="0">
                          <a:solidFill>
                            <a:srgbClr val="000000"/>
                          </a:solidFill>
                          <a:latin typeface="Aptos"/>
                        </a:rPr>
                        <a:t>181,922 Recipients Tracked</a:t>
                      </a:r>
                    </a:p>
                  </a:txBody>
                  <a:tcPr/>
                </a:tc>
                <a:extLst>
                  <a:ext uri="{0D108BD9-81ED-4DB2-BD59-A6C34878D82A}">
                    <a16:rowId xmlns:a16="http://schemas.microsoft.com/office/drawing/2014/main" val="2896748848"/>
                  </a:ext>
                </a:extLst>
              </a:tr>
            </a:tbl>
          </a:graphicData>
        </a:graphic>
      </p:graphicFrame>
      <p:pic>
        <p:nvPicPr>
          <p:cNvPr id="27" name="Picture 26" descr="A map of the united states with different states">
            <a:extLst>
              <a:ext uri="{FF2B5EF4-FFF2-40B4-BE49-F238E27FC236}">
                <a16:creationId xmlns:a16="http://schemas.microsoft.com/office/drawing/2014/main" id="{56771E8E-0915-3F0F-9AAF-4B9BB5EDBE1A}"/>
              </a:ext>
            </a:extLst>
          </p:cNvPr>
          <p:cNvPicPr>
            <a:picLocks noChangeAspect="1"/>
          </p:cNvPicPr>
          <p:nvPr/>
        </p:nvPicPr>
        <p:blipFill>
          <a:blip r:embed="rId4"/>
          <a:srcRect r="662" b="624"/>
          <a:stretch>
            <a:fillRect/>
          </a:stretch>
        </p:blipFill>
        <p:spPr>
          <a:xfrm>
            <a:off x="1415434" y="1246299"/>
            <a:ext cx="6642332" cy="3631059"/>
          </a:xfrm>
          <a:prstGeom prst="rect">
            <a:avLst/>
          </a:prstGeom>
        </p:spPr>
      </p:pic>
      <p:sp>
        <p:nvSpPr>
          <p:cNvPr id="4" name="Google Shape;538;p14">
            <a:extLst>
              <a:ext uri="{FF2B5EF4-FFF2-40B4-BE49-F238E27FC236}">
                <a16:creationId xmlns:a16="http://schemas.microsoft.com/office/drawing/2014/main" id="{4D51B276-1AFE-22B5-7B87-936AC862FCE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Datathon 2026</a:t>
            </a:r>
            <a:endParaRPr lang="en-US"/>
          </a:p>
        </p:txBody>
      </p:sp>
      <p:sp>
        <p:nvSpPr>
          <p:cNvPr id="6" name="Google Shape;507;p14">
            <a:extLst>
              <a:ext uri="{FF2B5EF4-FFF2-40B4-BE49-F238E27FC236}">
                <a16:creationId xmlns:a16="http://schemas.microsoft.com/office/drawing/2014/main" id="{BA75B00E-3E1D-9C2F-1E20-F1B7351395E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a:t>
            </a:r>
            <a:endParaRPr lang="en-US"/>
          </a:p>
        </p:txBody>
      </p:sp>
      <p:sp>
        <p:nvSpPr>
          <p:cNvPr id="9" name="TextBox 4">
            <a:extLst>
              <a:ext uri="{FF2B5EF4-FFF2-40B4-BE49-F238E27FC236}">
                <a16:creationId xmlns:a16="http://schemas.microsoft.com/office/drawing/2014/main" id="{7A8CE550-7088-2669-9C88-0937CA68606D}"/>
              </a:ext>
            </a:extLst>
          </p:cNvPr>
          <p:cNvSpPr txBox="1"/>
          <p:nvPr/>
        </p:nvSpPr>
        <p:spPr>
          <a:xfrm>
            <a:off x="651415" y="916744"/>
            <a:ext cx="7977252"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Half of all federal assistance flows to just 10 states. This is where the money lands.</a:t>
            </a:r>
            <a:endParaRPr lang="en-US" sz="1400"/>
          </a:p>
        </p:txBody>
      </p:sp>
      <p:sp>
        <p:nvSpPr>
          <p:cNvPr id="5" name="Rectangle: Rounded Corners 4">
            <a:extLst>
              <a:ext uri="{FF2B5EF4-FFF2-40B4-BE49-F238E27FC236}">
                <a16:creationId xmlns:a16="http://schemas.microsoft.com/office/drawing/2014/main" id="{80838245-3971-0D9F-EE90-676912B01CF2}"/>
              </a:ext>
            </a:extLst>
          </p:cNvPr>
          <p:cNvSpPr/>
          <p:nvPr/>
        </p:nvSpPr>
        <p:spPr>
          <a:xfrm>
            <a:off x="8878363" y="4908359"/>
            <a:ext cx="2518354" cy="1738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34;p251">
            <a:extLst>
              <a:ext uri="{FF2B5EF4-FFF2-40B4-BE49-F238E27FC236}">
                <a16:creationId xmlns:a16="http://schemas.microsoft.com/office/drawing/2014/main" id="{9F432104-4B23-2D3A-C867-7B1336E52EF5}"/>
              </a:ext>
            </a:extLst>
          </p:cNvPr>
          <p:cNvSpPr/>
          <p:nvPr/>
        </p:nvSpPr>
        <p:spPr>
          <a:xfrm>
            <a:off x="8870450" y="5114990"/>
            <a:ext cx="2528995" cy="1323408"/>
          </a:xfrm>
          <a:prstGeom prst="rect">
            <a:avLst/>
          </a:prstGeom>
          <a:noFill/>
          <a:ln>
            <a:noFill/>
          </a:ln>
        </p:spPr>
        <p:txBody>
          <a:bodyPr spcFirstLastPara="1" wrap="square" lIns="91433" tIns="45700" rIns="91433" bIns="45700" anchor="ctr" anchorCtr="0">
            <a:noAutofit/>
          </a:bodyPr>
          <a:lstStyle/>
          <a:p>
            <a:pPr algn="ctr"/>
            <a:r>
              <a:rPr lang="en-US" sz="2000">
                <a:solidFill>
                  <a:schemeClr val="bg1"/>
                </a:solidFill>
                <a:ea typeface="+mn-lt"/>
                <a:cs typeface="+mn-lt"/>
              </a:rPr>
              <a:t>You can see where the money goes. But can you trust who receives it?</a:t>
            </a:r>
            <a:endParaRPr lang="en-US" sz="2000">
              <a:solidFill>
                <a:schemeClr val="bg1"/>
              </a:solidFill>
            </a:endParaRPr>
          </a:p>
        </p:txBody>
      </p:sp>
    </p:spTree>
    <p:extLst>
      <p:ext uri="{BB962C8B-B14F-4D97-AF65-F5344CB8AC3E}">
        <p14:creationId xmlns:p14="http://schemas.microsoft.com/office/powerpoint/2010/main" val="156290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EAF20-A061-7735-6939-C19009B9F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4A670-4F96-D5A1-F22E-3FD36F916BB8}"/>
              </a:ext>
            </a:extLst>
          </p:cNvPr>
          <p:cNvSpPr>
            <a:spLocks noGrp="1"/>
          </p:cNvSpPr>
          <p:nvPr>
            <p:ph type="title"/>
          </p:nvPr>
        </p:nvSpPr>
        <p:spPr>
          <a:xfrm>
            <a:off x="554736" y="109851"/>
            <a:ext cx="11082528" cy="731520"/>
          </a:xfrm>
        </p:spPr>
        <p:txBody>
          <a:bodyPr/>
          <a:lstStyle/>
          <a:p>
            <a:r>
              <a:rPr lang="en-GB">
                <a:highlight>
                  <a:srgbClr val="FFFFFF"/>
                </a:highlight>
                <a:latin typeface="Arial"/>
                <a:cs typeface="Arial"/>
              </a:rPr>
              <a:t>Federal Financial Assistance Over Time</a:t>
            </a:r>
            <a:endParaRPr lang="en-US"/>
          </a:p>
        </p:txBody>
      </p:sp>
      <p:grpSp>
        <p:nvGrpSpPr>
          <p:cNvPr id="27" name="Group 26">
            <a:extLst>
              <a:ext uri="{FF2B5EF4-FFF2-40B4-BE49-F238E27FC236}">
                <a16:creationId xmlns:a16="http://schemas.microsoft.com/office/drawing/2014/main" id="{6A5CD9C1-A79F-88FA-BAF6-98FBA8AC543E}"/>
              </a:ext>
            </a:extLst>
          </p:cNvPr>
          <p:cNvGrpSpPr/>
          <p:nvPr/>
        </p:nvGrpSpPr>
        <p:grpSpPr>
          <a:xfrm>
            <a:off x="654281" y="1721959"/>
            <a:ext cx="7745103" cy="3730874"/>
            <a:chOff x="1433014" y="1389131"/>
            <a:chExt cx="7745103" cy="3730874"/>
          </a:xfrm>
        </p:grpSpPr>
        <p:pic>
          <p:nvPicPr>
            <p:cNvPr id="4" name="Picture 3" descr="A graph showing the price of a stock market&#10;&#10;AI-generated content may be incorrect.">
              <a:extLst>
                <a:ext uri="{FF2B5EF4-FFF2-40B4-BE49-F238E27FC236}">
                  <a16:creationId xmlns:a16="http://schemas.microsoft.com/office/drawing/2014/main" id="{331E6B17-26A5-E4DF-3406-F922AE0B9D0B}"/>
                </a:ext>
              </a:extLst>
            </p:cNvPr>
            <p:cNvPicPr>
              <a:picLocks noChangeAspect="1"/>
            </p:cNvPicPr>
            <p:nvPr/>
          </p:nvPicPr>
          <p:blipFill>
            <a:blip r:embed="rId3"/>
            <a:srcRect l="13359" t="2857" r="-260" b="3429"/>
            <a:stretch>
              <a:fillRect/>
            </a:stretch>
          </p:blipFill>
          <p:spPr>
            <a:xfrm>
              <a:off x="1433015" y="1389131"/>
              <a:ext cx="7617534" cy="3730874"/>
            </a:xfrm>
            <a:prstGeom prst="rect">
              <a:avLst/>
            </a:prstGeom>
          </p:spPr>
        </p:pic>
        <p:grpSp>
          <p:nvGrpSpPr>
            <p:cNvPr id="3" name="Group 2">
              <a:extLst>
                <a:ext uri="{FF2B5EF4-FFF2-40B4-BE49-F238E27FC236}">
                  <a16:creationId xmlns:a16="http://schemas.microsoft.com/office/drawing/2014/main" id="{7E4FAC6A-5F9B-6177-5C4B-8FAFE341CEFB}"/>
                </a:ext>
              </a:extLst>
            </p:cNvPr>
            <p:cNvGrpSpPr/>
            <p:nvPr/>
          </p:nvGrpSpPr>
          <p:grpSpPr>
            <a:xfrm>
              <a:off x="1433014" y="4639725"/>
              <a:ext cx="7745103" cy="369334"/>
              <a:chOff x="1433014" y="4639725"/>
              <a:chExt cx="7745103" cy="369334"/>
            </a:xfrm>
          </p:grpSpPr>
          <p:sp>
            <p:nvSpPr>
              <p:cNvPr id="6" name="TextBox 5">
                <a:extLst>
                  <a:ext uri="{FF2B5EF4-FFF2-40B4-BE49-F238E27FC236}">
                    <a16:creationId xmlns:a16="http://schemas.microsoft.com/office/drawing/2014/main" id="{874100F4-C2DA-5490-EA52-81EDFBEE9C87}"/>
                  </a:ext>
                </a:extLst>
              </p:cNvPr>
              <p:cNvSpPr txBox="1"/>
              <p:nvPr/>
            </p:nvSpPr>
            <p:spPr>
              <a:xfrm>
                <a:off x="1433014" y="4639727"/>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2019</a:t>
                </a:r>
              </a:p>
            </p:txBody>
          </p:sp>
          <p:sp>
            <p:nvSpPr>
              <p:cNvPr id="7" name="TextBox 6">
                <a:extLst>
                  <a:ext uri="{FF2B5EF4-FFF2-40B4-BE49-F238E27FC236}">
                    <a16:creationId xmlns:a16="http://schemas.microsoft.com/office/drawing/2014/main" id="{483F13D1-1806-229D-B661-DE96D845C2F8}"/>
                  </a:ext>
                </a:extLst>
              </p:cNvPr>
              <p:cNvSpPr txBox="1"/>
              <p:nvPr/>
            </p:nvSpPr>
            <p:spPr>
              <a:xfrm>
                <a:off x="2775043" y="4639726"/>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2020</a:t>
                </a:r>
              </a:p>
            </p:txBody>
          </p:sp>
          <p:sp>
            <p:nvSpPr>
              <p:cNvPr id="9" name="TextBox 8">
                <a:extLst>
                  <a:ext uri="{FF2B5EF4-FFF2-40B4-BE49-F238E27FC236}">
                    <a16:creationId xmlns:a16="http://schemas.microsoft.com/office/drawing/2014/main" id="{D8B20DA1-F1A3-9657-3380-9BC575936083}"/>
                  </a:ext>
                </a:extLst>
              </p:cNvPr>
              <p:cNvSpPr txBox="1"/>
              <p:nvPr/>
            </p:nvSpPr>
            <p:spPr>
              <a:xfrm>
                <a:off x="4154386" y="4639725"/>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2021</a:t>
                </a:r>
              </a:p>
            </p:txBody>
          </p:sp>
          <p:sp>
            <p:nvSpPr>
              <p:cNvPr id="10" name="TextBox 9">
                <a:extLst>
                  <a:ext uri="{FF2B5EF4-FFF2-40B4-BE49-F238E27FC236}">
                    <a16:creationId xmlns:a16="http://schemas.microsoft.com/office/drawing/2014/main" id="{056CDA96-F733-A44D-9102-93A88BB200C8}"/>
                  </a:ext>
                </a:extLst>
              </p:cNvPr>
              <p:cNvSpPr txBox="1"/>
              <p:nvPr/>
            </p:nvSpPr>
            <p:spPr>
              <a:xfrm>
                <a:off x="5467664" y="4639725"/>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2022</a:t>
                </a:r>
              </a:p>
            </p:txBody>
          </p:sp>
          <p:sp>
            <p:nvSpPr>
              <p:cNvPr id="11" name="TextBox 10">
                <a:extLst>
                  <a:ext uri="{FF2B5EF4-FFF2-40B4-BE49-F238E27FC236}">
                    <a16:creationId xmlns:a16="http://schemas.microsoft.com/office/drawing/2014/main" id="{E84E63EC-ACF1-422A-D72E-10CDC12D4707}"/>
                  </a:ext>
                </a:extLst>
              </p:cNvPr>
              <p:cNvSpPr txBox="1"/>
              <p:nvPr/>
            </p:nvSpPr>
            <p:spPr>
              <a:xfrm>
                <a:off x="6744266" y="4639726"/>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2023</a:t>
                </a:r>
              </a:p>
            </p:txBody>
          </p:sp>
          <p:sp>
            <p:nvSpPr>
              <p:cNvPr id="12" name="TextBox 11">
                <a:extLst>
                  <a:ext uri="{FF2B5EF4-FFF2-40B4-BE49-F238E27FC236}">
                    <a16:creationId xmlns:a16="http://schemas.microsoft.com/office/drawing/2014/main" id="{0DDA3504-D18A-BB61-6BAA-6707B83E2D1C}"/>
                  </a:ext>
                </a:extLst>
              </p:cNvPr>
              <p:cNvSpPr txBox="1"/>
              <p:nvPr/>
            </p:nvSpPr>
            <p:spPr>
              <a:xfrm>
                <a:off x="8143162" y="4639726"/>
                <a:ext cx="1034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2024</a:t>
                </a:r>
              </a:p>
            </p:txBody>
          </p:sp>
        </p:grpSp>
      </p:grpSp>
      <p:sp>
        <p:nvSpPr>
          <p:cNvPr id="17" name="Google Shape;934;p251">
            <a:extLst>
              <a:ext uri="{FF2B5EF4-FFF2-40B4-BE49-F238E27FC236}">
                <a16:creationId xmlns:a16="http://schemas.microsoft.com/office/drawing/2014/main" id="{F00FB85E-648C-C0E7-E137-F3A233ED4C78}"/>
              </a:ext>
            </a:extLst>
          </p:cNvPr>
          <p:cNvSpPr/>
          <p:nvPr/>
        </p:nvSpPr>
        <p:spPr>
          <a:xfrm>
            <a:off x="2498047" y="5305018"/>
            <a:ext cx="7713842" cy="1631532"/>
          </a:xfrm>
          <a:prstGeom prst="rect">
            <a:avLst/>
          </a:prstGeom>
          <a:noFill/>
          <a:ln>
            <a:noFill/>
          </a:ln>
        </p:spPr>
        <p:txBody>
          <a:bodyPr spcFirstLastPara="1" wrap="square" lIns="91433" tIns="45700" rIns="91433" bIns="45700" anchor="ctr" anchorCtr="0">
            <a:noAutofit/>
          </a:bodyPr>
          <a:lstStyle/>
          <a:p>
            <a:pPr algn="ctr"/>
            <a:endParaRPr lang="en-US" sz="2400">
              <a:solidFill>
                <a:schemeClr val="bg1"/>
              </a:solidFill>
            </a:endParaRPr>
          </a:p>
        </p:txBody>
      </p:sp>
      <p:sp>
        <p:nvSpPr>
          <p:cNvPr id="13" name="Google Shape;538;p14">
            <a:extLst>
              <a:ext uri="{FF2B5EF4-FFF2-40B4-BE49-F238E27FC236}">
                <a16:creationId xmlns:a16="http://schemas.microsoft.com/office/drawing/2014/main" id="{09799A9E-E88C-FA03-E6D0-5F834D6B1CE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21" name="Google Shape;507;p14">
            <a:extLst>
              <a:ext uri="{FF2B5EF4-FFF2-40B4-BE49-F238E27FC236}">
                <a16:creationId xmlns:a16="http://schemas.microsoft.com/office/drawing/2014/main" id="{D0EF3B6B-491A-C8BC-2A15-E7EFC0B5B55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a:t>
            </a:r>
            <a:endParaRPr lang="en-US"/>
          </a:p>
        </p:txBody>
      </p:sp>
      <p:sp>
        <p:nvSpPr>
          <p:cNvPr id="23" name="TextBox 4">
            <a:extLst>
              <a:ext uri="{FF2B5EF4-FFF2-40B4-BE49-F238E27FC236}">
                <a16:creationId xmlns:a16="http://schemas.microsoft.com/office/drawing/2014/main" id="{6F7F026D-A2E6-36FA-DCE5-A96A072418BC}"/>
              </a:ext>
            </a:extLst>
          </p:cNvPr>
          <p:cNvSpPr txBox="1"/>
          <p:nvPr/>
        </p:nvSpPr>
        <p:spPr>
          <a:xfrm>
            <a:off x="651415" y="916744"/>
            <a:ext cx="7643247"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COVID drove funding to record highs. The baseline nearly doubled. Did accountability keep pace?</a:t>
            </a:r>
            <a:endParaRPr lang="en-US" sz="1400"/>
          </a:p>
        </p:txBody>
      </p:sp>
      <p:graphicFrame>
        <p:nvGraphicFramePr>
          <p:cNvPr id="29" name="Table 28">
            <a:extLst>
              <a:ext uri="{FF2B5EF4-FFF2-40B4-BE49-F238E27FC236}">
                <a16:creationId xmlns:a16="http://schemas.microsoft.com/office/drawing/2014/main" id="{CF1E6589-C37D-3B4B-0F14-ADC2F34C58F2}"/>
              </a:ext>
            </a:extLst>
          </p:cNvPr>
          <p:cNvGraphicFramePr>
            <a:graphicFrameLocks noGrp="1"/>
          </p:cNvGraphicFramePr>
          <p:nvPr>
            <p:extLst>
              <p:ext uri="{D42A27DB-BD31-4B8C-83A1-F6EECF244321}">
                <p14:modId xmlns:p14="http://schemas.microsoft.com/office/powerpoint/2010/main" val="3051267356"/>
              </p:ext>
            </p:extLst>
          </p:nvPr>
        </p:nvGraphicFramePr>
        <p:xfrm>
          <a:off x="8632208" y="1330657"/>
          <a:ext cx="3000839" cy="2929969"/>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r>
                        <a:rPr lang="en-US"/>
                        <a:t>Trend Snapshot</a:t>
                      </a:r>
                    </a:p>
                  </a:txBody>
                  <a:tcPr/>
                </a:tc>
                <a:extLst>
                  <a:ext uri="{0D108BD9-81ED-4DB2-BD59-A6C34878D82A}">
                    <a16:rowId xmlns:a16="http://schemas.microsoft.com/office/drawing/2014/main" val="3181032172"/>
                  </a:ext>
                </a:extLst>
              </a:tr>
              <a:tr h="875731">
                <a:tc>
                  <a:txBody>
                    <a:bodyPr/>
                    <a:lstStyle/>
                    <a:p>
                      <a:pPr lvl="0">
                        <a:buNone/>
                      </a:pPr>
                      <a:r>
                        <a:rPr lang="en-US" sz="2400" b="1" i="0" u="none" strike="noStrike" noProof="0">
                          <a:solidFill>
                            <a:srgbClr val="000000"/>
                          </a:solidFill>
                          <a:latin typeface="Aptos"/>
                        </a:rPr>
                        <a:t>$2.04 Trillion </a:t>
                      </a:r>
                      <a:br>
                        <a:rPr lang="en-US" sz="2400" b="1" i="0" u="none" strike="noStrike" noProof="0">
                          <a:solidFill>
                            <a:srgbClr val="000000"/>
                          </a:solidFill>
                          <a:latin typeface="Aptos"/>
                        </a:rPr>
                      </a:br>
                      <a:r>
                        <a:rPr lang="en-US" sz="2000" b="1" i="0" u="none" strike="noStrike" kern="1200" noProof="0">
                          <a:solidFill>
                            <a:srgbClr val="000000"/>
                          </a:solidFill>
                          <a:latin typeface="Aptos"/>
                          <a:ea typeface="+mn-ea"/>
                          <a:cs typeface="+mn-cs"/>
                        </a:rPr>
                        <a:t>FY2021 Peak (COVID)</a:t>
                      </a:r>
                      <a:endParaRPr lang="en-US" sz="2000" b="1" i="0" u="none" strike="noStrike" kern="1200">
                        <a:solidFill>
                          <a:srgbClr val="000000"/>
                        </a:solidFill>
                        <a:latin typeface="Aptos"/>
                        <a:ea typeface="+mn-ea"/>
                        <a:cs typeface="+mn-cs"/>
                      </a:endParaRPr>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latin typeface="Aptos"/>
                        </a:rPr>
                        <a:t>$1.4 Trillion Stabilized by FY2022</a:t>
                      </a:r>
                      <a:endParaRPr lang="en-US"/>
                    </a:p>
                  </a:txBody>
                  <a:tcPr/>
                </a:tc>
                <a:extLst>
                  <a:ext uri="{0D108BD9-81ED-4DB2-BD59-A6C34878D82A}">
                    <a16:rowId xmlns:a16="http://schemas.microsoft.com/office/drawing/2014/main" val="2840237138"/>
                  </a:ext>
                </a:extLst>
              </a:tr>
              <a:tr h="477671">
                <a:tc>
                  <a:txBody>
                    <a:bodyPr/>
                    <a:lstStyle/>
                    <a:p>
                      <a:pPr lvl="0" algn="l">
                        <a:lnSpc>
                          <a:spcPct val="100000"/>
                        </a:lnSpc>
                        <a:spcBef>
                          <a:spcPts val="0"/>
                        </a:spcBef>
                        <a:spcAft>
                          <a:spcPts val="0"/>
                        </a:spcAft>
                        <a:buNone/>
                      </a:pPr>
                      <a:r>
                        <a:rPr lang="en-US" sz="1800" b="0" i="0" u="none" strike="noStrike" noProof="0">
                          <a:solidFill>
                            <a:srgbClr val="000000"/>
                          </a:solidFill>
                          <a:latin typeface="Aptos"/>
                        </a:rPr>
                        <a:t>3 Years Flat FY2022-2024</a:t>
                      </a:r>
                    </a:p>
                  </a:txBody>
                  <a:tcPr/>
                </a:tc>
                <a:extLst>
                  <a:ext uri="{0D108BD9-81ED-4DB2-BD59-A6C34878D82A}">
                    <a16:rowId xmlns:a16="http://schemas.microsoft.com/office/drawing/2014/main" val="2812688270"/>
                  </a:ext>
                </a:extLst>
              </a:tr>
              <a:tr h="534537">
                <a:tc>
                  <a:txBody>
                    <a:bodyPr/>
                    <a:lstStyle/>
                    <a:p>
                      <a:pPr lvl="0">
                        <a:buNone/>
                      </a:pPr>
                      <a:r>
                        <a:rPr lang="en-US" sz="1800" b="0" i="0" u="none" strike="noStrike" noProof="0">
                          <a:solidFill>
                            <a:srgbClr val="000000"/>
                          </a:solidFill>
                          <a:latin typeface="Aptos"/>
                        </a:rPr>
                        <a:t>$8.58T Total Over 6 Years</a:t>
                      </a:r>
                    </a:p>
                  </a:txBody>
                  <a:tcPr/>
                </a:tc>
                <a:extLst>
                  <a:ext uri="{0D108BD9-81ED-4DB2-BD59-A6C34878D82A}">
                    <a16:rowId xmlns:a16="http://schemas.microsoft.com/office/drawing/2014/main" val="2896748848"/>
                  </a:ext>
                </a:extLst>
              </a:tr>
            </a:tbl>
          </a:graphicData>
        </a:graphic>
      </p:graphicFrame>
      <p:sp>
        <p:nvSpPr>
          <p:cNvPr id="8" name="Rectangle: Rounded Corners 7">
            <a:extLst>
              <a:ext uri="{FF2B5EF4-FFF2-40B4-BE49-F238E27FC236}">
                <a16:creationId xmlns:a16="http://schemas.microsoft.com/office/drawing/2014/main" id="{5B3147EA-3CFF-6F45-B099-AEF38F94E9D4}"/>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934;p251">
            <a:extLst>
              <a:ext uri="{FF2B5EF4-FFF2-40B4-BE49-F238E27FC236}">
                <a16:creationId xmlns:a16="http://schemas.microsoft.com/office/drawing/2014/main" id="{F5A87B64-B5E5-E07A-89C4-5375429694C9}"/>
              </a:ext>
            </a:extLst>
          </p:cNvPr>
          <p:cNvSpPr/>
          <p:nvPr/>
        </p:nvSpPr>
        <p:spPr>
          <a:xfrm>
            <a:off x="8870450" y="5114990"/>
            <a:ext cx="2528995" cy="1323408"/>
          </a:xfrm>
          <a:prstGeom prst="rect">
            <a:avLst/>
          </a:prstGeom>
          <a:noFill/>
          <a:ln>
            <a:noFill/>
          </a:ln>
        </p:spPr>
        <p:txBody>
          <a:bodyPr spcFirstLastPara="1" wrap="square" lIns="91433" tIns="45700" rIns="91433" bIns="45700" anchor="ctr" anchorCtr="0">
            <a:noAutofit/>
          </a:bodyPr>
          <a:lstStyle/>
          <a:p>
            <a:pPr algn="ctr"/>
            <a:r>
              <a:rPr lang="en-US" sz="2200">
                <a:solidFill>
                  <a:schemeClr val="bg1"/>
                </a:solidFill>
                <a:ea typeface="+mn-lt"/>
                <a:cs typeface="+mn-lt"/>
              </a:rPr>
              <a:t>Spending up 76%. Oversight unchanged.</a:t>
            </a:r>
            <a:endParaRPr lang="en-US"/>
          </a:p>
        </p:txBody>
      </p:sp>
      <p:sp>
        <p:nvSpPr>
          <p:cNvPr id="22" name="Right Brace 21">
            <a:extLst>
              <a:ext uri="{FF2B5EF4-FFF2-40B4-BE49-F238E27FC236}">
                <a16:creationId xmlns:a16="http://schemas.microsoft.com/office/drawing/2014/main" id="{06D07998-B601-2D19-A4B3-18C00C1B45E5}"/>
              </a:ext>
            </a:extLst>
          </p:cNvPr>
          <p:cNvSpPr/>
          <p:nvPr/>
        </p:nvSpPr>
        <p:spPr>
          <a:xfrm rot="5400000">
            <a:off x="4179769" y="1112380"/>
            <a:ext cx="459638" cy="671122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a:p>
        </p:txBody>
      </p:sp>
      <p:sp>
        <p:nvSpPr>
          <p:cNvPr id="24" name="TextBox 4">
            <a:extLst>
              <a:ext uri="{FF2B5EF4-FFF2-40B4-BE49-F238E27FC236}">
                <a16:creationId xmlns:a16="http://schemas.microsoft.com/office/drawing/2014/main" id="{298C9059-EA68-F732-5FAB-4A6F425CD81F}"/>
              </a:ext>
            </a:extLst>
          </p:cNvPr>
          <p:cNvSpPr txBox="1"/>
          <p:nvPr/>
        </p:nvSpPr>
        <p:spPr>
          <a:xfrm>
            <a:off x="3778242" y="4700468"/>
            <a:ext cx="1450902"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+76% in 5 Years</a:t>
            </a:r>
            <a:endParaRPr lang="en-US"/>
          </a:p>
        </p:txBody>
      </p:sp>
    </p:spTree>
    <p:extLst>
      <p:ext uri="{BB962C8B-B14F-4D97-AF65-F5344CB8AC3E}">
        <p14:creationId xmlns:p14="http://schemas.microsoft.com/office/powerpoint/2010/main" val="1998565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D1DB7-5A59-F3B5-5C7D-182B55E7F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A9AC7-FC64-59B5-0770-0482ECDC2C1B}"/>
              </a:ext>
            </a:extLst>
          </p:cNvPr>
          <p:cNvSpPr>
            <a:spLocks noGrp="1"/>
          </p:cNvSpPr>
          <p:nvPr>
            <p:ph type="title"/>
          </p:nvPr>
        </p:nvSpPr>
        <p:spPr>
          <a:xfrm>
            <a:off x="554736" y="109851"/>
            <a:ext cx="8805286" cy="731520"/>
          </a:xfrm>
        </p:spPr>
        <p:txBody>
          <a:bodyPr>
            <a:normAutofit/>
          </a:bodyPr>
          <a:lstStyle/>
          <a:p>
            <a:r>
              <a:rPr lang="en-GB">
                <a:highlight>
                  <a:srgbClr val="FFFFFF"/>
                </a:highlight>
                <a:latin typeface="Arial"/>
                <a:cs typeface="Arial"/>
              </a:rPr>
              <a:t>How Is Funding Concentrated?</a:t>
            </a:r>
            <a:endParaRPr lang="en-US"/>
          </a:p>
        </p:txBody>
      </p:sp>
      <p:pic>
        <p:nvPicPr>
          <p:cNvPr id="3" name="Picture 2" descr="A screenshot of a computer&#10;&#10;AI-generated content may be incorrect.">
            <a:extLst>
              <a:ext uri="{FF2B5EF4-FFF2-40B4-BE49-F238E27FC236}">
                <a16:creationId xmlns:a16="http://schemas.microsoft.com/office/drawing/2014/main" id="{51787F71-BC29-B74A-00D3-7C48064D9106}"/>
              </a:ext>
            </a:extLst>
          </p:cNvPr>
          <p:cNvPicPr>
            <a:picLocks noChangeAspect="1"/>
          </p:cNvPicPr>
          <p:nvPr/>
        </p:nvPicPr>
        <p:blipFill>
          <a:blip r:embed="rId3"/>
          <a:srcRect l="45" t="9917" r="460" b="1464"/>
          <a:stretch>
            <a:fillRect/>
          </a:stretch>
        </p:blipFill>
        <p:spPr>
          <a:xfrm>
            <a:off x="554736" y="1916874"/>
            <a:ext cx="4924465" cy="2441174"/>
          </a:xfrm>
          <a:prstGeom prst="rect">
            <a:avLst/>
          </a:prstGeom>
        </p:spPr>
      </p:pic>
      <p:sp>
        <p:nvSpPr>
          <p:cNvPr id="16" name="Rectangle: Rounded Corners 15">
            <a:extLst>
              <a:ext uri="{FF2B5EF4-FFF2-40B4-BE49-F238E27FC236}">
                <a16:creationId xmlns:a16="http://schemas.microsoft.com/office/drawing/2014/main" id="{9B190FFE-9C86-EC9F-51AD-4C370C1E65D7}"/>
              </a:ext>
            </a:extLst>
          </p:cNvPr>
          <p:cNvSpPr/>
          <p:nvPr/>
        </p:nvSpPr>
        <p:spPr>
          <a:xfrm>
            <a:off x="1665880" y="4795215"/>
            <a:ext cx="8817129" cy="9362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34;p251">
            <a:extLst>
              <a:ext uri="{FF2B5EF4-FFF2-40B4-BE49-F238E27FC236}">
                <a16:creationId xmlns:a16="http://schemas.microsoft.com/office/drawing/2014/main" id="{6E8ED707-1F75-C522-B9D2-2B531C27E3E9}"/>
              </a:ext>
            </a:extLst>
          </p:cNvPr>
          <p:cNvSpPr/>
          <p:nvPr/>
        </p:nvSpPr>
        <p:spPr>
          <a:xfrm>
            <a:off x="1670176" y="4418151"/>
            <a:ext cx="8817428" cy="1631532"/>
          </a:xfrm>
          <a:prstGeom prst="rect">
            <a:avLst/>
          </a:prstGeom>
          <a:noFill/>
          <a:ln>
            <a:noFill/>
          </a:ln>
        </p:spPr>
        <p:txBody>
          <a:bodyPr spcFirstLastPara="1" wrap="square" lIns="91433" tIns="45700" rIns="91433" bIns="45700" anchor="ctr" anchorCtr="0">
            <a:noAutofit/>
          </a:bodyPr>
          <a:lstStyle/>
          <a:p>
            <a:pPr algn="ctr"/>
            <a:r>
              <a:rPr lang="en-US" sz="2400">
                <a:solidFill>
                  <a:schemeClr val="bg1"/>
                </a:solidFill>
                <a:ea typeface="+mn-lt"/>
                <a:cs typeface="+mn-lt"/>
              </a:rPr>
              <a:t>67% of federal dollars flow through just two agencies. Who's watching where it goes?</a:t>
            </a:r>
            <a:endParaRPr lang="en-US">
              <a:solidFill>
                <a:schemeClr val="bg1"/>
              </a:solidFill>
            </a:endParaRPr>
          </a:p>
        </p:txBody>
      </p:sp>
      <p:sp>
        <p:nvSpPr>
          <p:cNvPr id="24" name="TextBox 4">
            <a:extLst>
              <a:ext uri="{FF2B5EF4-FFF2-40B4-BE49-F238E27FC236}">
                <a16:creationId xmlns:a16="http://schemas.microsoft.com/office/drawing/2014/main" id="{0F2D2172-1A0B-4E5D-3A0A-C8AB7AD8AF9E}"/>
              </a:ext>
            </a:extLst>
          </p:cNvPr>
          <p:cNvSpPr txBox="1"/>
          <p:nvPr/>
        </p:nvSpPr>
        <p:spPr>
          <a:xfrm>
            <a:off x="541609" y="1586783"/>
            <a:ext cx="5657236"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chemeClr val="bg2">
                    <a:lumMod val="25000"/>
                  </a:schemeClr>
                </a:solidFill>
                <a:latin typeface="Aptos"/>
              </a:rPr>
              <a:t>Top 10 Agencies by Federal Funding (FY2019-2024)</a:t>
            </a:r>
          </a:p>
          <a:p>
            <a:endParaRPr lang="en-US" sz="1400" b="1">
              <a:solidFill>
                <a:srgbClr val="000000"/>
              </a:solidFill>
            </a:endParaRPr>
          </a:p>
        </p:txBody>
      </p:sp>
      <p:sp>
        <p:nvSpPr>
          <p:cNvPr id="25" name="Freeform 86">
            <a:extLst>
              <a:ext uri="{FF2B5EF4-FFF2-40B4-BE49-F238E27FC236}">
                <a16:creationId xmlns:a16="http://schemas.microsoft.com/office/drawing/2014/main" id="{90362B15-DB14-6558-5DDA-3292D5BD7A3A}"/>
              </a:ext>
            </a:extLst>
          </p:cNvPr>
          <p:cNvSpPr>
            <a:spLocks noChangeAspect="1" noChangeArrowheads="1"/>
          </p:cNvSpPr>
          <p:nvPr/>
        </p:nvSpPr>
        <p:spPr bwMode="auto">
          <a:xfrm>
            <a:off x="6167409" y="2307668"/>
            <a:ext cx="1700165" cy="1700275"/>
          </a:xfrm>
          <a:prstGeom prst="ellipse">
            <a:avLst/>
          </a:prstGeom>
          <a:solidFill>
            <a:schemeClr val="bg1">
              <a:lumMod val="75000"/>
            </a:schemeClr>
          </a:solidFill>
          <a:ln w="57150">
            <a:noFill/>
          </a:ln>
          <a:effectLst/>
        </p:spPr>
        <p:txBody>
          <a:bodyPr wrap="none" anchor="ct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effectLst/>
              <a:uLnTx/>
              <a:uFillTx/>
              <a:latin typeface="Arial"/>
              <a:ea typeface="+mn-ea"/>
              <a:cs typeface="+mn-cs"/>
            </a:endParaRPr>
          </a:p>
        </p:txBody>
      </p:sp>
      <p:sp>
        <p:nvSpPr>
          <p:cNvPr id="27" name="Pie 36">
            <a:extLst>
              <a:ext uri="{FF2B5EF4-FFF2-40B4-BE49-F238E27FC236}">
                <a16:creationId xmlns:a16="http://schemas.microsoft.com/office/drawing/2014/main" id="{86BD19CC-45F1-554C-FE4B-28A560AFE7F2}"/>
              </a:ext>
            </a:extLst>
          </p:cNvPr>
          <p:cNvSpPr>
            <a:spLocks noChangeAspect="1"/>
          </p:cNvSpPr>
          <p:nvPr/>
        </p:nvSpPr>
        <p:spPr>
          <a:xfrm>
            <a:off x="6167409" y="2307667"/>
            <a:ext cx="1700165" cy="1700275"/>
          </a:xfrm>
          <a:prstGeom prst="pie">
            <a:avLst>
              <a:gd name="adj1" fmla="val 17257894"/>
              <a:gd name="adj2" fmla="val 16197063"/>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D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rial"/>
              <a:ea typeface="+mn-ea"/>
              <a:cs typeface="+mn-cs"/>
            </a:endParaRPr>
          </a:p>
        </p:txBody>
      </p:sp>
      <p:sp>
        <p:nvSpPr>
          <p:cNvPr id="28" name="TextBox 38">
            <a:extLst>
              <a:ext uri="{FF2B5EF4-FFF2-40B4-BE49-F238E27FC236}">
                <a16:creationId xmlns:a16="http://schemas.microsoft.com/office/drawing/2014/main" id="{25E6778B-60F8-A977-EC32-9AD220982204}"/>
              </a:ext>
            </a:extLst>
          </p:cNvPr>
          <p:cNvSpPr txBox="1"/>
          <p:nvPr/>
        </p:nvSpPr>
        <p:spPr>
          <a:xfrm>
            <a:off x="6294173" y="3165094"/>
            <a:ext cx="1538239" cy="738664"/>
          </a:xfrm>
          <a:prstGeom prst="rect">
            <a:avLst/>
          </a:prstGeom>
          <a:noFill/>
        </p:spPr>
        <p:txBody>
          <a:bodyPr wrap="square" lIns="91440" tIns="45720" rIns="91440" bIns="45720" rtlCol="0" anchor="ctr">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a:solidFill>
                  <a:schemeClr val="bg1"/>
                </a:solidFill>
                <a:latin typeface="Arial"/>
                <a:ea typeface="Roboto"/>
                <a:cs typeface="Poppins Bold"/>
              </a:rPr>
              <a:t>Top 10 Agencies: </a:t>
            </a:r>
            <a:r>
              <a:rPr lang="en-US" sz="1400" b="1">
                <a:solidFill>
                  <a:schemeClr val="bg1"/>
                </a:solidFill>
                <a:latin typeface="Arial"/>
                <a:ea typeface="Roboto"/>
                <a:cs typeface="Arial"/>
              </a:rPr>
              <a:t>92% </a:t>
            </a:r>
            <a:r>
              <a:rPr lang="en-US" sz="1400" b="1">
                <a:solidFill>
                  <a:schemeClr val="bg1"/>
                </a:solidFill>
                <a:latin typeface="Arial"/>
                <a:ea typeface="Roboto"/>
                <a:cs typeface="Poppins Bold"/>
              </a:rPr>
              <a:t>($7.9T)</a:t>
            </a:r>
            <a:endParaRPr lang="en-US" sz="1400" b="1" i="0" u="none" strike="noStrike" kern="1200" cap="none" spc="0" normalizeH="0" baseline="0" noProof="0">
              <a:ln>
                <a:noFill/>
              </a:ln>
              <a:solidFill>
                <a:schemeClr val="bg1"/>
              </a:solidFill>
              <a:effectLst/>
              <a:uLnTx/>
              <a:uFillTx/>
              <a:latin typeface="Arial"/>
              <a:ea typeface="Roboto" charset="0"/>
              <a:cs typeface="Poppins Bold" panose="02000000000000000000" pitchFamily="2" charset="77"/>
            </a:endParaRPr>
          </a:p>
        </p:txBody>
      </p:sp>
      <p:cxnSp>
        <p:nvCxnSpPr>
          <p:cNvPr id="32" name="Straight Arrow Connector 31">
            <a:extLst>
              <a:ext uri="{FF2B5EF4-FFF2-40B4-BE49-F238E27FC236}">
                <a16:creationId xmlns:a16="http://schemas.microsoft.com/office/drawing/2014/main" id="{09ACE60B-B227-DF92-FBEF-1639BC016F3A}"/>
              </a:ext>
            </a:extLst>
          </p:cNvPr>
          <p:cNvCxnSpPr/>
          <p:nvPr/>
        </p:nvCxnSpPr>
        <p:spPr>
          <a:xfrm flipV="1">
            <a:off x="7174666" y="1974103"/>
            <a:ext cx="24120" cy="298132"/>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37D0B422-1035-60FA-BEDA-CBA7D53DC693}"/>
              </a:ext>
            </a:extLst>
          </p:cNvPr>
          <p:cNvGrpSpPr/>
          <p:nvPr/>
        </p:nvGrpSpPr>
        <p:grpSpPr>
          <a:xfrm>
            <a:off x="5072377" y="1488964"/>
            <a:ext cx="4112882" cy="446688"/>
            <a:chOff x="5151205" y="1305033"/>
            <a:chExt cx="4112882" cy="446688"/>
          </a:xfrm>
        </p:grpSpPr>
        <p:sp>
          <p:nvSpPr>
            <p:cNvPr id="4" name="Rectangle: Rounded Corners 3">
              <a:extLst>
                <a:ext uri="{FF2B5EF4-FFF2-40B4-BE49-F238E27FC236}">
                  <a16:creationId xmlns:a16="http://schemas.microsoft.com/office/drawing/2014/main" id="{C8E291E0-0239-2090-1E90-66EB8B1A7862}"/>
                </a:ext>
              </a:extLst>
            </p:cNvPr>
            <p:cNvSpPr/>
            <p:nvPr/>
          </p:nvSpPr>
          <p:spPr>
            <a:xfrm>
              <a:off x="5841999" y="1305033"/>
              <a:ext cx="2723931" cy="446688"/>
            </a:xfrm>
            <a:prstGeom prst="roundRect">
              <a:avLst/>
            </a:prstGeom>
            <a:solidFill>
              <a:schemeClr val="bg1">
                <a:lumMod val="8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8">
              <a:extLst>
                <a:ext uri="{FF2B5EF4-FFF2-40B4-BE49-F238E27FC236}">
                  <a16:creationId xmlns:a16="http://schemas.microsoft.com/office/drawing/2014/main" id="{88A5AC07-3083-55D8-8415-2E9E28135110}"/>
                </a:ext>
              </a:extLst>
            </p:cNvPr>
            <p:cNvSpPr txBox="1"/>
            <p:nvPr/>
          </p:nvSpPr>
          <p:spPr>
            <a:xfrm>
              <a:off x="5151205" y="1365605"/>
              <a:ext cx="4112882" cy="307777"/>
            </a:xfrm>
            <a:prstGeom prst="rect">
              <a:avLst/>
            </a:prstGeom>
            <a:noFill/>
            <a:ln>
              <a:noFill/>
            </a:ln>
          </p:spPr>
          <p:txBody>
            <a:bodyPr wrap="square" lIns="91440" tIns="45720" rIns="91440" bIns="45720" rtlCol="0" anchor="ctr">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a:latin typeface="Arial"/>
                  <a:ea typeface="Roboto"/>
                  <a:cs typeface="Poppins Bold"/>
                </a:rPr>
                <a:t>33 Other Agencies: </a:t>
              </a:r>
              <a:r>
                <a:rPr lang="en-US" sz="1400">
                  <a:latin typeface="Arial"/>
                  <a:ea typeface="Roboto"/>
                  <a:cs typeface="Arial"/>
                </a:rPr>
                <a:t>8% </a:t>
              </a:r>
              <a:r>
                <a:rPr lang="en-US" sz="1400">
                  <a:latin typeface="Arial"/>
                  <a:ea typeface="Roboto"/>
                  <a:cs typeface="Poppins Bold"/>
                </a:rPr>
                <a:t>($670B)</a:t>
              </a:r>
              <a:endParaRPr lang="en-US">
                <a:ea typeface="Roboto"/>
                <a:cs typeface="Arial"/>
              </a:endParaRPr>
            </a:p>
          </p:txBody>
        </p:sp>
      </p:grpSp>
      <p:sp>
        <p:nvSpPr>
          <p:cNvPr id="5" name="Google Shape;538;p14">
            <a:extLst>
              <a:ext uri="{FF2B5EF4-FFF2-40B4-BE49-F238E27FC236}">
                <a16:creationId xmlns:a16="http://schemas.microsoft.com/office/drawing/2014/main" id="{13FA18DB-CF64-C74B-0844-F529665B0B5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6" name="Google Shape;507;p14">
            <a:extLst>
              <a:ext uri="{FF2B5EF4-FFF2-40B4-BE49-F238E27FC236}">
                <a16:creationId xmlns:a16="http://schemas.microsoft.com/office/drawing/2014/main" id="{74F3433B-8396-D80A-F975-10B59846BB7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USAspending.gov (FY2019-2024)</a:t>
            </a:r>
            <a:endParaRPr lang="en-US"/>
          </a:p>
        </p:txBody>
      </p:sp>
      <p:graphicFrame>
        <p:nvGraphicFramePr>
          <p:cNvPr id="10" name="Table 9">
            <a:extLst>
              <a:ext uri="{FF2B5EF4-FFF2-40B4-BE49-F238E27FC236}">
                <a16:creationId xmlns:a16="http://schemas.microsoft.com/office/drawing/2014/main" id="{5863B173-8AE8-44A4-FEB6-5B47657AB6D9}"/>
              </a:ext>
            </a:extLst>
          </p:cNvPr>
          <p:cNvGraphicFramePr>
            <a:graphicFrameLocks noGrp="1"/>
          </p:cNvGraphicFramePr>
          <p:nvPr>
            <p:extLst>
              <p:ext uri="{D42A27DB-BD31-4B8C-83A1-F6EECF244321}">
                <p14:modId xmlns:p14="http://schemas.microsoft.com/office/powerpoint/2010/main" val="3281116862"/>
              </p:ext>
            </p:extLst>
          </p:nvPr>
        </p:nvGraphicFramePr>
        <p:xfrm>
          <a:off x="8632208" y="1330657"/>
          <a:ext cx="3000839" cy="3084190"/>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pPr lvl="0">
                        <a:buNone/>
                      </a:pPr>
                      <a:r>
                        <a:rPr lang="en-US"/>
                        <a:t>Concentration Snapshot</a:t>
                      </a:r>
                    </a:p>
                  </a:txBody>
                  <a:tcPr/>
                </a:tc>
                <a:extLst>
                  <a:ext uri="{0D108BD9-81ED-4DB2-BD59-A6C34878D82A}">
                    <a16:rowId xmlns:a16="http://schemas.microsoft.com/office/drawing/2014/main" val="3181032172"/>
                  </a:ext>
                </a:extLst>
              </a:tr>
              <a:tr h="762000">
                <a:tc>
                  <a:txBody>
                    <a:bodyPr/>
                    <a:lstStyle/>
                    <a:p>
                      <a:pPr lvl="0" algn="l">
                        <a:lnSpc>
                          <a:spcPct val="100000"/>
                        </a:lnSpc>
                        <a:spcBef>
                          <a:spcPts val="0"/>
                        </a:spcBef>
                        <a:spcAft>
                          <a:spcPts val="1200"/>
                        </a:spcAft>
                        <a:buNone/>
                      </a:pPr>
                      <a:r>
                        <a:rPr lang="en-US" sz="2400" b="1" i="0" u="none" strike="noStrike" kern="1200" noProof="0">
                          <a:solidFill>
                            <a:srgbClr val="000000"/>
                          </a:solidFill>
                          <a:latin typeface="Aptos"/>
                          <a:ea typeface="+mn-ea"/>
                          <a:cs typeface="+mn-cs"/>
                        </a:rPr>
                        <a:t>$3.58 Trillion </a:t>
                      </a:r>
                      <a:br>
                        <a:rPr lang="en-US" sz="2000" b="1" i="0" u="none" strike="noStrike" kern="1200" noProof="0">
                          <a:solidFill>
                            <a:srgbClr val="000000"/>
                          </a:solidFill>
                          <a:latin typeface="Aptos"/>
                        </a:rPr>
                      </a:br>
                      <a:r>
                        <a:rPr lang="en-US" sz="2000" b="1" i="0" u="none" strike="noStrike" kern="1200" noProof="0">
                          <a:solidFill>
                            <a:srgbClr val="000000"/>
                          </a:solidFill>
                          <a:latin typeface="Aptos"/>
                          <a:ea typeface="+mn-ea"/>
                          <a:cs typeface="+mn-cs"/>
                        </a:rPr>
                        <a:t>to HHS Alone (42%)</a:t>
                      </a:r>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rPr>
                        <a:t>$5.74T to Top 2 Agencies (67%)</a:t>
                      </a:r>
                      <a:endParaRPr lang="en-US"/>
                    </a:p>
                  </a:txBody>
                  <a:tcPr/>
                </a:tc>
                <a:extLst>
                  <a:ext uri="{0D108BD9-81ED-4DB2-BD59-A6C34878D82A}">
                    <a16:rowId xmlns:a16="http://schemas.microsoft.com/office/drawing/2014/main" val="2840237138"/>
                  </a:ext>
                </a:extLst>
              </a:tr>
              <a:tr h="477671">
                <a:tc>
                  <a:txBody>
                    <a:bodyPr/>
                    <a:lstStyle/>
                    <a:p>
                      <a:pPr lvl="0" algn="l">
                        <a:lnSpc>
                          <a:spcPct val="100000"/>
                        </a:lnSpc>
                        <a:spcBef>
                          <a:spcPts val="0"/>
                        </a:spcBef>
                        <a:spcAft>
                          <a:spcPts val="0"/>
                        </a:spcAft>
                        <a:buNone/>
                      </a:pPr>
                      <a:r>
                        <a:rPr lang="en-US" sz="1800" b="0" i="0" u="none" strike="noStrike" noProof="0">
                          <a:solidFill>
                            <a:srgbClr val="000000"/>
                          </a:solidFill>
                        </a:rPr>
                        <a:t>$7.9T to Top 10 Agencies (92%)</a:t>
                      </a:r>
                      <a:endParaRPr lang="en-US"/>
                    </a:p>
                  </a:txBody>
                  <a:tcPr/>
                </a:tc>
                <a:extLst>
                  <a:ext uri="{0D108BD9-81ED-4DB2-BD59-A6C34878D82A}">
                    <a16:rowId xmlns:a16="http://schemas.microsoft.com/office/drawing/2014/main" val="2812688270"/>
                  </a:ext>
                </a:extLst>
              </a:tr>
              <a:tr h="534537">
                <a:tc>
                  <a:txBody>
                    <a:bodyPr/>
                    <a:lstStyle/>
                    <a:p>
                      <a:pPr lvl="0">
                        <a:buNone/>
                      </a:pPr>
                      <a:r>
                        <a:rPr lang="en-US" sz="1800" b="0" i="0" u="none" strike="noStrike" noProof="0">
                          <a:solidFill>
                            <a:srgbClr val="000000"/>
                          </a:solidFill>
                        </a:rPr>
                        <a:t>$670B to 33 Other Agencies (8%)</a:t>
                      </a:r>
                      <a:endParaRPr lang="en-US"/>
                    </a:p>
                  </a:txBody>
                  <a:tcPr/>
                </a:tc>
                <a:extLst>
                  <a:ext uri="{0D108BD9-81ED-4DB2-BD59-A6C34878D82A}">
                    <a16:rowId xmlns:a16="http://schemas.microsoft.com/office/drawing/2014/main" val="2896748848"/>
                  </a:ext>
                </a:extLst>
              </a:tr>
            </a:tbl>
          </a:graphicData>
        </a:graphic>
      </p:graphicFrame>
      <p:sp>
        <p:nvSpPr>
          <p:cNvPr id="12" name="TextBox 4">
            <a:extLst>
              <a:ext uri="{FF2B5EF4-FFF2-40B4-BE49-F238E27FC236}">
                <a16:creationId xmlns:a16="http://schemas.microsoft.com/office/drawing/2014/main" id="{B388AEFB-AC0F-DB15-1223-9AC9087791D5}"/>
              </a:ext>
            </a:extLst>
          </p:cNvPr>
          <p:cNvSpPr txBox="1"/>
          <p:nvPr/>
        </p:nvSpPr>
        <p:spPr>
          <a:xfrm>
            <a:off x="651415" y="916744"/>
            <a:ext cx="7853455"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00000"/>
                </a:solidFill>
                <a:ea typeface="+mn-lt"/>
                <a:cs typeface="+mn-lt"/>
              </a:rPr>
              <a:t>Just 10 agencies are responsible for 92% of all federal financial assistance to recipients nationwide.</a:t>
            </a:r>
            <a:endParaRPr lang="en-US">
              <a:ea typeface="+mn-lt"/>
              <a:cs typeface="+mn-lt"/>
            </a:endParaRPr>
          </a:p>
        </p:txBody>
      </p:sp>
    </p:spTree>
    <p:extLst>
      <p:ext uri="{BB962C8B-B14F-4D97-AF65-F5344CB8AC3E}">
        <p14:creationId xmlns:p14="http://schemas.microsoft.com/office/powerpoint/2010/main" val="1561532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64687-D895-9E18-3ABB-F0D5409224F1}"/>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86650FA-F7D8-8AD8-318C-75FA18FB01B1}"/>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28CDF-9B84-BA73-7D90-CFCC503B1800}"/>
              </a:ext>
            </a:extLst>
          </p:cNvPr>
          <p:cNvSpPr>
            <a:spLocks noGrp="1"/>
          </p:cNvSpPr>
          <p:nvPr>
            <p:ph type="title"/>
          </p:nvPr>
        </p:nvSpPr>
        <p:spPr>
          <a:xfrm>
            <a:off x="554736" y="109851"/>
            <a:ext cx="10329286" cy="801858"/>
          </a:xfrm>
        </p:spPr>
        <p:txBody>
          <a:bodyPr>
            <a:normAutofit/>
          </a:bodyPr>
          <a:lstStyle/>
          <a:p>
            <a:r>
              <a:rPr lang="en-GB">
                <a:highlight>
                  <a:srgbClr val="FFFFFF"/>
                </a:highlight>
                <a:latin typeface="Arial"/>
                <a:cs typeface="Arial"/>
              </a:rPr>
              <a:t>What the Audits Reveal</a:t>
            </a:r>
            <a:endParaRPr lang="en-US"/>
          </a:p>
        </p:txBody>
      </p:sp>
      <p:sp>
        <p:nvSpPr>
          <p:cNvPr id="21" name="Google Shape;934;p251">
            <a:extLst>
              <a:ext uri="{FF2B5EF4-FFF2-40B4-BE49-F238E27FC236}">
                <a16:creationId xmlns:a16="http://schemas.microsoft.com/office/drawing/2014/main" id="{AFB51F41-0476-877F-2985-2FF3D19C2C82}"/>
              </a:ext>
            </a:extLst>
          </p:cNvPr>
          <p:cNvSpPr/>
          <p:nvPr/>
        </p:nvSpPr>
        <p:spPr>
          <a:xfrm>
            <a:off x="1634734" y="4852314"/>
            <a:ext cx="8817428" cy="1631532"/>
          </a:xfrm>
          <a:prstGeom prst="rect">
            <a:avLst/>
          </a:prstGeom>
          <a:noFill/>
          <a:ln>
            <a:noFill/>
          </a:ln>
        </p:spPr>
        <p:txBody>
          <a:bodyPr spcFirstLastPara="1" wrap="square" lIns="91433" tIns="45700" rIns="91433" bIns="45700" anchor="ctr" anchorCtr="0">
            <a:noAutofit/>
          </a:bodyPr>
          <a:lstStyle/>
          <a:p>
            <a:pPr algn="ctr"/>
            <a:endParaRPr lang="en-US" sz="2400">
              <a:solidFill>
                <a:schemeClr val="bg1"/>
              </a:solidFill>
            </a:endParaRPr>
          </a:p>
        </p:txBody>
      </p:sp>
      <p:pic>
        <p:nvPicPr>
          <p:cNvPr id="8" name="Picture 7">
            <a:extLst>
              <a:ext uri="{FF2B5EF4-FFF2-40B4-BE49-F238E27FC236}">
                <a16:creationId xmlns:a16="http://schemas.microsoft.com/office/drawing/2014/main" id="{89308627-29C4-D9A7-774C-3D9033252E38}"/>
              </a:ext>
            </a:extLst>
          </p:cNvPr>
          <p:cNvPicPr>
            <a:picLocks noChangeAspect="1"/>
          </p:cNvPicPr>
          <p:nvPr/>
        </p:nvPicPr>
        <p:blipFill>
          <a:blip r:embed="rId2"/>
          <a:srcRect l="-641" t="-671" r="769" b="-351"/>
          <a:stretch>
            <a:fillRect/>
          </a:stretch>
        </p:blipFill>
        <p:spPr>
          <a:xfrm>
            <a:off x="281557" y="1846546"/>
            <a:ext cx="8247498" cy="1597349"/>
          </a:xfrm>
          <a:prstGeom prst="rect">
            <a:avLst/>
          </a:prstGeom>
        </p:spPr>
      </p:pic>
      <p:graphicFrame>
        <p:nvGraphicFramePr>
          <p:cNvPr id="3" name="Table 2">
            <a:extLst>
              <a:ext uri="{FF2B5EF4-FFF2-40B4-BE49-F238E27FC236}">
                <a16:creationId xmlns:a16="http://schemas.microsoft.com/office/drawing/2014/main" id="{1E2827D1-C5AB-0F5D-2023-AA2260A3634F}"/>
              </a:ext>
            </a:extLst>
          </p:cNvPr>
          <p:cNvGraphicFramePr>
            <a:graphicFrameLocks noGrp="1"/>
          </p:cNvGraphicFramePr>
          <p:nvPr>
            <p:extLst>
              <p:ext uri="{D42A27DB-BD31-4B8C-83A1-F6EECF244321}">
                <p14:modId xmlns:p14="http://schemas.microsoft.com/office/powerpoint/2010/main" val="4027601436"/>
              </p:ext>
            </p:extLst>
          </p:nvPr>
        </p:nvGraphicFramePr>
        <p:xfrm>
          <a:off x="359244" y="3973205"/>
          <a:ext cx="8168636" cy="1925320"/>
        </p:xfrm>
        <a:graphic>
          <a:graphicData uri="http://schemas.openxmlformats.org/drawingml/2006/table">
            <a:tbl>
              <a:tblPr firstRow="1" bandRow="1">
                <a:tableStyleId>{5C22544A-7EE6-4342-B048-85BDC9FD1C3A}</a:tableStyleId>
              </a:tblPr>
              <a:tblGrid>
                <a:gridCol w="1633727">
                  <a:extLst>
                    <a:ext uri="{9D8B030D-6E8A-4147-A177-3AD203B41FA5}">
                      <a16:colId xmlns:a16="http://schemas.microsoft.com/office/drawing/2014/main" val="883558888"/>
                    </a:ext>
                  </a:extLst>
                </a:gridCol>
                <a:gridCol w="1633727">
                  <a:extLst>
                    <a:ext uri="{9D8B030D-6E8A-4147-A177-3AD203B41FA5}">
                      <a16:colId xmlns:a16="http://schemas.microsoft.com/office/drawing/2014/main" val="1107849240"/>
                    </a:ext>
                  </a:extLst>
                </a:gridCol>
                <a:gridCol w="1633727">
                  <a:extLst>
                    <a:ext uri="{9D8B030D-6E8A-4147-A177-3AD203B41FA5}">
                      <a16:colId xmlns:a16="http://schemas.microsoft.com/office/drawing/2014/main" val="1036898897"/>
                    </a:ext>
                  </a:extLst>
                </a:gridCol>
                <a:gridCol w="1758461">
                  <a:extLst>
                    <a:ext uri="{9D8B030D-6E8A-4147-A177-3AD203B41FA5}">
                      <a16:colId xmlns:a16="http://schemas.microsoft.com/office/drawing/2014/main" val="127835336"/>
                    </a:ext>
                  </a:extLst>
                </a:gridCol>
                <a:gridCol w="1508994">
                  <a:extLst>
                    <a:ext uri="{9D8B030D-6E8A-4147-A177-3AD203B41FA5}">
                      <a16:colId xmlns:a16="http://schemas.microsoft.com/office/drawing/2014/main" val="986382081"/>
                    </a:ext>
                  </a:extLst>
                </a:gridCol>
              </a:tblGrid>
              <a:tr h="370840">
                <a:tc gridSpan="5">
                  <a:txBody>
                    <a:bodyPr/>
                    <a:lstStyle/>
                    <a:p>
                      <a:r>
                        <a:rPr lang="en-US"/>
                        <a:t>What These Findings Mean</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5703595"/>
                  </a:ext>
                </a:extLst>
              </a:tr>
              <a:tr h="370840">
                <a:tc>
                  <a:txBody>
                    <a:bodyPr/>
                    <a:lstStyle/>
                    <a:p>
                      <a:r>
                        <a:rPr lang="en-US" b="1"/>
                        <a:t>Significant Deficiency</a:t>
                      </a:r>
                    </a:p>
                  </a:txBody>
                  <a:tcPr/>
                </a:tc>
                <a:tc>
                  <a:txBody>
                    <a:bodyPr/>
                    <a:lstStyle/>
                    <a:p>
                      <a:r>
                        <a:rPr lang="en-US" b="1"/>
                        <a:t>Material Weakness</a:t>
                      </a:r>
                    </a:p>
                  </a:txBody>
                  <a:tcPr/>
                </a:tc>
                <a:tc>
                  <a:txBody>
                    <a:bodyPr/>
                    <a:lstStyle/>
                    <a:p>
                      <a:r>
                        <a:rPr lang="en-US" b="1"/>
                        <a:t>Repeat Findings</a:t>
                      </a:r>
                    </a:p>
                  </a:txBody>
                  <a:tcPr/>
                </a:tc>
                <a:tc>
                  <a:txBody>
                    <a:bodyPr/>
                    <a:lstStyle/>
                    <a:p>
                      <a:r>
                        <a:rPr lang="en-US" b="1"/>
                        <a:t>Modified Opinion</a:t>
                      </a:r>
                    </a:p>
                  </a:txBody>
                  <a:tcPr/>
                </a:tc>
                <a:tc>
                  <a:txBody>
                    <a:bodyPr/>
                    <a:lstStyle/>
                    <a:p>
                      <a:r>
                        <a:rPr lang="en-US" b="1"/>
                        <a:t>Questioned Costs</a:t>
                      </a:r>
                    </a:p>
                  </a:txBody>
                  <a:tcPr/>
                </a:tc>
                <a:extLst>
                  <a:ext uri="{0D108BD9-81ED-4DB2-BD59-A6C34878D82A}">
                    <a16:rowId xmlns:a16="http://schemas.microsoft.com/office/drawing/2014/main" val="4188001726"/>
                  </a:ext>
                </a:extLst>
              </a:tr>
              <a:tr h="370839">
                <a:tc>
                  <a:txBody>
                    <a:bodyPr/>
                    <a:lstStyle/>
                    <a:p>
                      <a:pPr marL="285750" lvl="0" indent="-285750">
                        <a:buFont typeface="Arial"/>
                        <a:buChar char="•"/>
                      </a:pPr>
                      <a:r>
                        <a:rPr lang="en-US"/>
                        <a:t>Notable control weakness</a:t>
                      </a:r>
                    </a:p>
                  </a:txBody>
                  <a:tcPr/>
                </a:tc>
                <a:tc>
                  <a:txBody>
                    <a:bodyPr/>
                    <a:lstStyle/>
                    <a:p>
                      <a:pPr marL="285750" lvl="0" indent="-285750">
                        <a:buFont typeface="Arial"/>
                        <a:buChar char="•"/>
                      </a:pPr>
                      <a:r>
                        <a:rPr lang="en-US"/>
                        <a:t>Severe control failure</a:t>
                      </a:r>
                    </a:p>
                  </a:txBody>
                  <a:tcPr/>
                </a:tc>
                <a:tc>
                  <a:txBody>
                    <a:bodyPr/>
                    <a:lstStyle/>
                    <a:p>
                      <a:pPr marL="285750" lvl="0" indent="-285750">
                        <a:buFont typeface="Arial"/>
                        <a:buChar char="•"/>
                      </a:pPr>
                      <a:r>
                        <a:rPr lang="en-US"/>
                        <a:t>Same issue year after year</a:t>
                      </a:r>
                    </a:p>
                  </a:txBody>
                  <a:tcPr/>
                </a:tc>
                <a:tc>
                  <a:txBody>
                    <a:bodyPr/>
                    <a:lstStyle/>
                    <a:p>
                      <a:pPr marL="285750" lvl="0" indent="-285750">
                        <a:buFont typeface="Arial"/>
                        <a:buChar char="•"/>
                      </a:pPr>
                      <a:r>
                        <a:rPr lang="en-US"/>
                        <a:t>Auditor couldn't fully approve</a:t>
                      </a:r>
                    </a:p>
                  </a:txBody>
                  <a:tcPr/>
                </a:tc>
                <a:tc>
                  <a:txBody>
                    <a:bodyPr/>
                    <a:lstStyle/>
                    <a:p>
                      <a:pPr marL="285750" lvl="0" indent="-285750">
                        <a:buFont typeface="Arial"/>
                        <a:buChar char="•"/>
                      </a:pPr>
                      <a:r>
                        <a:rPr lang="en-US"/>
                        <a:t>Spending flagged as improper</a:t>
                      </a:r>
                    </a:p>
                  </a:txBody>
                  <a:tcPr/>
                </a:tc>
                <a:extLst>
                  <a:ext uri="{0D108BD9-81ED-4DB2-BD59-A6C34878D82A}">
                    <a16:rowId xmlns:a16="http://schemas.microsoft.com/office/drawing/2014/main" val="2310231681"/>
                  </a:ext>
                </a:extLst>
              </a:tr>
            </a:tbl>
          </a:graphicData>
        </a:graphic>
      </p:graphicFrame>
      <p:sp>
        <p:nvSpPr>
          <p:cNvPr id="6" name="Google Shape;538;p14">
            <a:extLst>
              <a:ext uri="{FF2B5EF4-FFF2-40B4-BE49-F238E27FC236}">
                <a16:creationId xmlns:a16="http://schemas.microsoft.com/office/drawing/2014/main" id="{F281137C-7930-4B3E-42DF-2DDC19A59B7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12" name="TextBox 4">
            <a:extLst>
              <a:ext uri="{FF2B5EF4-FFF2-40B4-BE49-F238E27FC236}">
                <a16:creationId xmlns:a16="http://schemas.microsoft.com/office/drawing/2014/main" id="{9265D1A0-45B5-E34A-D381-94FEA6590F3C}"/>
              </a:ext>
            </a:extLst>
          </p:cNvPr>
          <p:cNvSpPr txBox="1"/>
          <p:nvPr/>
        </p:nvSpPr>
        <p:spPr>
          <a:xfrm>
            <a:off x="651415" y="916744"/>
            <a:ext cx="7987538" cy="523220"/>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Cumulative Audit Findings (FY2016-2024) reveal a chronic pattern of over 332,000 findings of control failures and financial mismanagement.</a:t>
            </a:r>
            <a:endParaRPr lang="en-US">
              <a:ea typeface="+mn-lt"/>
              <a:cs typeface="+mn-lt"/>
            </a:endParaRPr>
          </a:p>
        </p:txBody>
      </p:sp>
      <p:graphicFrame>
        <p:nvGraphicFramePr>
          <p:cNvPr id="11" name="Table 10">
            <a:extLst>
              <a:ext uri="{FF2B5EF4-FFF2-40B4-BE49-F238E27FC236}">
                <a16:creationId xmlns:a16="http://schemas.microsoft.com/office/drawing/2014/main" id="{D2DD68DC-0955-37FA-7DEF-C581C45D173A}"/>
              </a:ext>
            </a:extLst>
          </p:cNvPr>
          <p:cNvGraphicFramePr>
            <a:graphicFrameLocks noGrp="1"/>
          </p:cNvGraphicFramePr>
          <p:nvPr>
            <p:extLst>
              <p:ext uri="{D42A27DB-BD31-4B8C-83A1-F6EECF244321}">
                <p14:modId xmlns:p14="http://schemas.microsoft.com/office/powerpoint/2010/main" val="464602727"/>
              </p:ext>
            </p:extLst>
          </p:nvPr>
        </p:nvGraphicFramePr>
        <p:xfrm>
          <a:off x="8632208" y="1330657"/>
          <a:ext cx="3000839" cy="3158273"/>
        </p:xfrm>
        <a:graphic>
          <a:graphicData uri="http://schemas.openxmlformats.org/drawingml/2006/table">
            <a:tbl>
              <a:tblPr firstRow="1" bandRow="1">
                <a:tableStyleId>{5C22544A-7EE6-4342-B048-85BDC9FD1C3A}</a:tableStyleId>
              </a:tblPr>
              <a:tblGrid>
                <a:gridCol w="3000839">
                  <a:extLst>
                    <a:ext uri="{9D8B030D-6E8A-4147-A177-3AD203B41FA5}">
                      <a16:colId xmlns:a16="http://schemas.microsoft.com/office/drawing/2014/main" val="353664432"/>
                    </a:ext>
                  </a:extLst>
                </a:gridCol>
              </a:tblGrid>
              <a:tr h="401950">
                <a:tc>
                  <a:txBody>
                    <a:bodyPr/>
                    <a:lstStyle/>
                    <a:p>
                      <a:r>
                        <a:rPr lang="en-US"/>
                        <a:t>Federal Audit Snapshot</a:t>
                      </a:r>
                    </a:p>
                  </a:txBody>
                  <a:tcPr/>
                </a:tc>
                <a:extLst>
                  <a:ext uri="{0D108BD9-81ED-4DB2-BD59-A6C34878D82A}">
                    <a16:rowId xmlns:a16="http://schemas.microsoft.com/office/drawing/2014/main" val="3181032172"/>
                  </a:ext>
                </a:extLst>
              </a:tr>
              <a:tr h="836083">
                <a:tc>
                  <a:txBody>
                    <a:bodyPr/>
                    <a:lstStyle/>
                    <a:p>
                      <a:pPr lvl="0" algn="l">
                        <a:lnSpc>
                          <a:spcPct val="100000"/>
                        </a:lnSpc>
                        <a:spcBef>
                          <a:spcPts val="0"/>
                        </a:spcBef>
                        <a:spcAft>
                          <a:spcPts val="0"/>
                        </a:spcAft>
                        <a:buNone/>
                      </a:pPr>
                      <a:r>
                        <a:rPr lang="en-US" sz="2400" b="1" i="0" u="none" strike="noStrike" kern="1200" noProof="0">
                          <a:solidFill>
                            <a:srgbClr val="000000"/>
                          </a:solidFill>
                          <a:latin typeface="Aptos"/>
                          <a:ea typeface="+mn-ea"/>
                          <a:cs typeface="+mn-cs"/>
                        </a:rPr>
                        <a:t>57,448 Entities </a:t>
                      </a:r>
                      <a:r>
                        <a:rPr lang="en-US" sz="2000" b="1" i="0" u="none" strike="noStrike" kern="1200" noProof="0">
                          <a:solidFill>
                            <a:srgbClr val="000000"/>
                          </a:solidFill>
                          <a:latin typeface="Aptos"/>
                          <a:ea typeface="+mn-ea"/>
                          <a:cs typeface="+mn-cs"/>
                        </a:rPr>
                        <a:t>Audited</a:t>
                      </a:r>
                    </a:p>
                  </a:txBody>
                  <a:tcPr/>
                </a:tc>
                <a:extLst>
                  <a:ext uri="{0D108BD9-81ED-4DB2-BD59-A6C34878D82A}">
                    <a16:rowId xmlns:a16="http://schemas.microsoft.com/office/drawing/2014/main" val="3595583248"/>
                  </a:ext>
                </a:extLst>
              </a:tr>
              <a:tr h="477671">
                <a:tc>
                  <a:txBody>
                    <a:bodyPr/>
                    <a:lstStyle/>
                    <a:p>
                      <a:pPr lvl="0">
                        <a:buNone/>
                      </a:pPr>
                      <a:r>
                        <a:rPr lang="en-US" sz="1800" b="0" i="0" u="none" strike="noStrike" noProof="0">
                          <a:solidFill>
                            <a:srgbClr val="000000"/>
                          </a:solidFill>
                          <a:latin typeface="Aptos"/>
                        </a:rPr>
                        <a:t>332,417 Total Findings FY2016-2024</a:t>
                      </a:r>
                      <a:endParaRPr lang="en-US"/>
                    </a:p>
                  </a:txBody>
                  <a:tcPr/>
                </a:tc>
                <a:extLst>
                  <a:ext uri="{0D108BD9-81ED-4DB2-BD59-A6C34878D82A}">
                    <a16:rowId xmlns:a16="http://schemas.microsoft.com/office/drawing/2014/main" val="2840237138"/>
                  </a:ext>
                </a:extLst>
              </a:tr>
              <a:tr h="477671">
                <a:tc>
                  <a:txBody>
                    <a:bodyPr/>
                    <a:lstStyle/>
                    <a:p>
                      <a:pPr lvl="0" algn="l">
                        <a:lnSpc>
                          <a:spcPct val="100000"/>
                        </a:lnSpc>
                        <a:spcBef>
                          <a:spcPts val="0"/>
                        </a:spcBef>
                        <a:spcAft>
                          <a:spcPts val="0"/>
                        </a:spcAft>
                        <a:buNone/>
                      </a:pPr>
                      <a:r>
                        <a:rPr lang="en-US" sz="1800" b="0" i="0" u="none" strike="noStrike" noProof="0">
                          <a:solidFill>
                            <a:srgbClr val="000000"/>
                          </a:solidFill>
                          <a:latin typeface="Aptos"/>
                        </a:rPr>
                        <a:t>Average of 5.8 Findings per Entity</a:t>
                      </a:r>
                    </a:p>
                  </a:txBody>
                  <a:tcPr/>
                </a:tc>
                <a:extLst>
                  <a:ext uri="{0D108BD9-81ED-4DB2-BD59-A6C34878D82A}">
                    <a16:rowId xmlns:a16="http://schemas.microsoft.com/office/drawing/2014/main" val="2812688270"/>
                  </a:ext>
                </a:extLst>
              </a:tr>
              <a:tr h="534537">
                <a:tc>
                  <a:txBody>
                    <a:bodyPr/>
                    <a:lstStyle/>
                    <a:p>
                      <a:pPr lvl="0">
                        <a:buNone/>
                      </a:pPr>
                      <a:r>
                        <a:rPr lang="en-US" sz="1800" b="0" i="0" u="none" strike="noStrike" noProof="0">
                          <a:solidFill>
                            <a:srgbClr val="000000"/>
                          </a:solidFill>
                          <a:latin typeface="Aptos"/>
                        </a:rPr>
                        <a:t>75,734 Material Weaknesses</a:t>
                      </a:r>
                    </a:p>
                  </a:txBody>
                  <a:tcPr/>
                </a:tc>
                <a:extLst>
                  <a:ext uri="{0D108BD9-81ED-4DB2-BD59-A6C34878D82A}">
                    <a16:rowId xmlns:a16="http://schemas.microsoft.com/office/drawing/2014/main" val="2896748848"/>
                  </a:ext>
                </a:extLst>
              </a:tr>
            </a:tbl>
          </a:graphicData>
        </a:graphic>
      </p:graphicFrame>
      <p:sp>
        <p:nvSpPr>
          <p:cNvPr id="14" name="Google Shape;507;p14">
            <a:extLst>
              <a:ext uri="{FF2B5EF4-FFF2-40B4-BE49-F238E27FC236}">
                <a16:creationId xmlns:a16="http://schemas.microsoft.com/office/drawing/2014/main" id="{50F08C9F-9FB4-4BB2-9A51-D8932031261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Federal Audit Clearinghouse (FY2016-2024)</a:t>
            </a:r>
            <a:endParaRPr lang="en-US">
              <a:ea typeface="+mn-lt"/>
              <a:cs typeface="+mn-lt"/>
            </a:endParaRPr>
          </a:p>
        </p:txBody>
      </p:sp>
      <p:sp>
        <p:nvSpPr>
          <p:cNvPr id="7" name="Google Shape;934;p251">
            <a:extLst>
              <a:ext uri="{FF2B5EF4-FFF2-40B4-BE49-F238E27FC236}">
                <a16:creationId xmlns:a16="http://schemas.microsoft.com/office/drawing/2014/main" id="{2847D536-25ED-B1BC-A95C-232A93F2372E}"/>
              </a:ext>
            </a:extLst>
          </p:cNvPr>
          <p:cNvSpPr/>
          <p:nvPr/>
        </p:nvSpPr>
        <p:spPr>
          <a:xfrm>
            <a:off x="8870450" y="5126111"/>
            <a:ext cx="2528995" cy="1323408"/>
          </a:xfrm>
          <a:prstGeom prst="rect">
            <a:avLst/>
          </a:prstGeom>
          <a:noFill/>
          <a:ln>
            <a:noFill/>
          </a:ln>
        </p:spPr>
        <p:txBody>
          <a:bodyPr spcFirstLastPara="1" wrap="square" lIns="91433" tIns="45700" rIns="91433" bIns="45700" anchor="ctr" anchorCtr="0">
            <a:noAutofit/>
          </a:bodyPr>
          <a:lstStyle/>
          <a:p>
            <a:pPr algn="ctr"/>
            <a:r>
              <a:rPr lang="en-US" sz="2200">
                <a:solidFill>
                  <a:schemeClr val="bg1"/>
                </a:solidFill>
                <a:ea typeface="+mn-lt"/>
                <a:cs typeface="+mn-lt"/>
              </a:rPr>
              <a:t>Audits surface the problems. But how do we measure the risk?</a:t>
            </a:r>
            <a:endParaRPr lang="en-US">
              <a:solidFill>
                <a:schemeClr val="bg1"/>
              </a:solidFill>
            </a:endParaRPr>
          </a:p>
        </p:txBody>
      </p:sp>
      <p:cxnSp>
        <p:nvCxnSpPr>
          <p:cNvPr id="5" name="Straight Arrow Connector 4">
            <a:extLst>
              <a:ext uri="{FF2B5EF4-FFF2-40B4-BE49-F238E27FC236}">
                <a16:creationId xmlns:a16="http://schemas.microsoft.com/office/drawing/2014/main" id="{A96E7C91-FF4E-0277-B116-2CAEE8E091E7}"/>
              </a:ext>
            </a:extLst>
          </p:cNvPr>
          <p:cNvCxnSpPr/>
          <p:nvPr/>
        </p:nvCxnSpPr>
        <p:spPr>
          <a:xfrm flipV="1">
            <a:off x="5620898" y="1947827"/>
            <a:ext cx="263064" cy="545544"/>
          </a:xfrm>
          <a:prstGeom prst="straightConnector1">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A7AFA8DE-FCA4-978C-4858-D949E93CAD50}"/>
              </a:ext>
            </a:extLst>
          </p:cNvPr>
          <p:cNvGrpSpPr/>
          <p:nvPr/>
        </p:nvGrpSpPr>
        <p:grpSpPr>
          <a:xfrm>
            <a:off x="5281446" y="1436410"/>
            <a:ext cx="3000121" cy="532978"/>
            <a:chOff x="5841999" y="1305033"/>
            <a:chExt cx="4923592" cy="453032"/>
          </a:xfrm>
        </p:grpSpPr>
        <p:sp>
          <p:nvSpPr>
            <p:cNvPr id="10" name="Rectangle: Rounded Corners 9">
              <a:extLst>
                <a:ext uri="{FF2B5EF4-FFF2-40B4-BE49-F238E27FC236}">
                  <a16:creationId xmlns:a16="http://schemas.microsoft.com/office/drawing/2014/main" id="{A443CEF2-05EE-DB0A-1D89-11258BA05ADE}"/>
                </a:ext>
              </a:extLst>
            </p:cNvPr>
            <p:cNvSpPr/>
            <p:nvPr/>
          </p:nvSpPr>
          <p:spPr>
            <a:xfrm>
              <a:off x="5841999" y="1305033"/>
              <a:ext cx="4923592" cy="446688"/>
            </a:xfrm>
            <a:prstGeom prst="roundRect">
              <a:avLst/>
            </a:prstGeom>
            <a:solidFill>
              <a:schemeClr val="bg1">
                <a:lumMod val="8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38">
              <a:extLst>
                <a:ext uri="{FF2B5EF4-FFF2-40B4-BE49-F238E27FC236}">
                  <a16:creationId xmlns:a16="http://schemas.microsoft.com/office/drawing/2014/main" id="{88ACDB9A-3624-CC14-8723-F829609DD6A3}"/>
                </a:ext>
              </a:extLst>
            </p:cNvPr>
            <p:cNvSpPr txBox="1"/>
            <p:nvPr/>
          </p:nvSpPr>
          <p:spPr>
            <a:xfrm>
              <a:off x="5932030" y="1313328"/>
              <a:ext cx="4774085" cy="444737"/>
            </a:xfrm>
            <a:prstGeom prst="rect">
              <a:avLst/>
            </a:prstGeom>
            <a:noFill/>
            <a:ln>
              <a:noFill/>
            </a:ln>
          </p:spPr>
          <p:txBody>
            <a:bodyPr wrap="square" lIns="91440" tIns="45720" rIns="91440" bIns="45720" rtlCol="0" anchor="ctr">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a:latin typeface="Arial"/>
                  <a:ea typeface="Roboto"/>
                  <a:cs typeface="Poppins Bold"/>
                </a:rPr>
                <a:t>Highest severity: Indicates broken internal controls</a:t>
              </a:r>
              <a:endParaRPr lang="en-US"/>
            </a:p>
          </p:txBody>
        </p:sp>
      </p:grpSp>
    </p:spTree>
    <p:extLst>
      <p:ext uri="{BB962C8B-B14F-4D97-AF65-F5344CB8AC3E}">
        <p14:creationId xmlns:p14="http://schemas.microsoft.com/office/powerpoint/2010/main" val="735017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A5DD52D-8105-0622-54D5-DC35D7378356}"/>
              </a:ext>
            </a:extLst>
          </p:cNvPr>
          <p:cNvSpPr>
            <a:spLocks noGrp="1"/>
          </p:cNvSpPr>
          <p:nvPr>
            <p:ph type="title"/>
          </p:nvPr>
        </p:nvSpPr>
        <p:spPr>
          <a:xfrm>
            <a:off x="554736" y="109851"/>
            <a:ext cx="10329286" cy="801858"/>
          </a:xfrm>
        </p:spPr>
        <p:txBody>
          <a:bodyPr>
            <a:normAutofit/>
          </a:bodyPr>
          <a:lstStyle/>
          <a:p>
            <a:r>
              <a:rPr lang="en-GB">
                <a:highlight>
                  <a:srgbClr val="FFFFFF"/>
                </a:highlight>
                <a:latin typeface="Arial"/>
                <a:cs typeface="Arial"/>
              </a:rPr>
              <a:t>The Taxpayer Protection Score</a:t>
            </a:r>
            <a:endParaRPr lang="en-US"/>
          </a:p>
        </p:txBody>
      </p:sp>
      <p:sp>
        <p:nvSpPr>
          <p:cNvPr id="14" name="Rectangle 13">
            <a:extLst>
              <a:ext uri="{FF2B5EF4-FFF2-40B4-BE49-F238E27FC236}">
                <a16:creationId xmlns:a16="http://schemas.microsoft.com/office/drawing/2014/main" id="{B6FD2514-9833-18A2-5127-0963031A506A}"/>
              </a:ext>
            </a:extLst>
          </p:cNvPr>
          <p:cNvSpPr/>
          <p:nvPr/>
        </p:nvSpPr>
        <p:spPr>
          <a:xfrm>
            <a:off x="9141094" y="779438"/>
            <a:ext cx="2500573" cy="810021"/>
          </a:xfrm>
          <a:prstGeom prst="roundRect">
            <a:avLst/>
          </a:prstGeom>
          <a:solidFill>
            <a:schemeClr val="tx2">
              <a:lumMod val="25000"/>
              <a:lumOff val="7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72A45991-FE09-63F6-1DD9-092343BE23A5}"/>
              </a:ext>
            </a:extLst>
          </p:cNvPr>
          <p:cNvSpPr>
            <a:spLocks noGrp="1"/>
          </p:cNvSpPr>
          <p:nvPr>
            <p:ph type="subTitle" idx="1"/>
          </p:nvPr>
        </p:nvSpPr>
        <p:spPr>
          <a:xfrm>
            <a:off x="9131470" y="918084"/>
            <a:ext cx="2505795" cy="531000"/>
          </a:xfrm>
        </p:spPr>
        <p:txBody>
          <a:bodyPr vert="horz" wrap="square" lIns="91440" tIns="45720" rIns="91440" bIns="45720" rtlCol="0" anchor="t">
            <a:noAutofit/>
          </a:bodyPr>
          <a:lstStyle/>
          <a:p>
            <a:pPr algn="ctr"/>
            <a:r>
              <a:rPr lang="en-US">
                <a:latin typeface="Arial"/>
                <a:cs typeface="Arial"/>
              </a:rPr>
              <a:t>Score = 100 - Risk Points (capped 0-100)</a:t>
            </a:r>
          </a:p>
          <a:p>
            <a:pPr algn="ctr"/>
            <a:endParaRPr lang="en-US"/>
          </a:p>
        </p:txBody>
      </p:sp>
      <p:sp>
        <p:nvSpPr>
          <p:cNvPr id="9" name="Rectangle 8">
            <a:extLst>
              <a:ext uri="{FF2B5EF4-FFF2-40B4-BE49-F238E27FC236}">
                <a16:creationId xmlns:a16="http://schemas.microsoft.com/office/drawing/2014/main" id="{24023538-CA68-F071-530D-3F703CB6FBFB}"/>
              </a:ext>
            </a:extLst>
          </p:cNvPr>
          <p:cNvSpPr/>
          <p:nvPr/>
        </p:nvSpPr>
        <p:spPr>
          <a:xfrm>
            <a:off x="554736" y="1455564"/>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a:solidFill>
                  <a:schemeClr val="tx1"/>
                </a:solidFill>
              </a:rPr>
              <a:t>Assessment parameter</a:t>
            </a:r>
          </a:p>
        </p:txBody>
      </p:sp>
      <p:cxnSp>
        <p:nvCxnSpPr>
          <p:cNvPr id="10" name="Straight Connector 9">
            <a:extLst>
              <a:ext uri="{FF2B5EF4-FFF2-40B4-BE49-F238E27FC236}">
                <a16:creationId xmlns:a16="http://schemas.microsoft.com/office/drawing/2014/main" id="{549899D6-E142-D664-F52D-F8B060B9DAF3}"/>
              </a:ext>
            </a:extLst>
          </p:cNvPr>
          <p:cNvCxnSpPr>
            <a:cxnSpLocks/>
          </p:cNvCxnSpPr>
          <p:nvPr/>
        </p:nvCxnSpPr>
        <p:spPr>
          <a:xfrm>
            <a:off x="554736" y="1729510"/>
            <a:ext cx="2130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15397CC-F16F-64D3-DFC9-D255CFAD20BB}"/>
              </a:ext>
            </a:extLst>
          </p:cNvPr>
          <p:cNvSpPr/>
          <p:nvPr/>
        </p:nvSpPr>
        <p:spPr>
          <a:xfrm>
            <a:off x="2834134" y="1455564"/>
            <a:ext cx="8804231"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a:solidFill>
                  <a:schemeClr val="tx1"/>
                </a:solidFill>
              </a:rPr>
              <a:t>Risk Factor Rationale</a:t>
            </a:r>
            <a:endParaRPr lang="en-US"/>
          </a:p>
        </p:txBody>
      </p:sp>
      <p:cxnSp>
        <p:nvCxnSpPr>
          <p:cNvPr id="12" name="Straight Connector 11">
            <a:extLst>
              <a:ext uri="{FF2B5EF4-FFF2-40B4-BE49-F238E27FC236}">
                <a16:creationId xmlns:a16="http://schemas.microsoft.com/office/drawing/2014/main" id="{E6DC5F3E-453F-AA91-D55B-A92451EEBFCB}"/>
              </a:ext>
            </a:extLst>
          </p:cNvPr>
          <p:cNvCxnSpPr>
            <a:cxnSpLocks/>
          </p:cNvCxnSpPr>
          <p:nvPr/>
        </p:nvCxnSpPr>
        <p:spPr>
          <a:xfrm>
            <a:off x="2836017" y="1729510"/>
            <a:ext cx="8797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B29F88-6019-66A5-4668-5EC09C7D0D62}"/>
              </a:ext>
            </a:extLst>
          </p:cNvPr>
          <p:cNvSpPr/>
          <p:nvPr/>
        </p:nvSpPr>
        <p:spPr>
          <a:xfrm>
            <a:off x="554736" y="1865193"/>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a:solidFill>
                  <a:schemeClr val="bg1"/>
                </a:solidFill>
              </a:rPr>
              <a:t>Key Risk Factors</a:t>
            </a:r>
            <a:endParaRPr lang="en-US"/>
          </a:p>
        </p:txBody>
      </p:sp>
      <p:sp>
        <p:nvSpPr>
          <p:cNvPr id="16" name="Rectangle 15">
            <a:extLst>
              <a:ext uri="{FF2B5EF4-FFF2-40B4-BE49-F238E27FC236}">
                <a16:creationId xmlns:a16="http://schemas.microsoft.com/office/drawing/2014/main" id="{61C0EC47-17B2-D260-9314-A387700C359C}"/>
              </a:ext>
            </a:extLst>
          </p:cNvPr>
          <p:cNvSpPr/>
          <p:nvPr/>
        </p:nvSpPr>
        <p:spPr>
          <a:xfrm>
            <a:off x="554736" y="3320680"/>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a:solidFill>
                  <a:schemeClr val="bg1"/>
                </a:solidFill>
              </a:rPr>
              <a:t>Mitigating Factors</a:t>
            </a:r>
            <a:endParaRPr lang="en-US"/>
          </a:p>
        </p:txBody>
      </p:sp>
      <p:sp>
        <p:nvSpPr>
          <p:cNvPr id="17" name="Rectangle 16">
            <a:extLst>
              <a:ext uri="{FF2B5EF4-FFF2-40B4-BE49-F238E27FC236}">
                <a16:creationId xmlns:a16="http://schemas.microsoft.com/office/drawing/2014/main" id="{F1F14F29-D652-7310-C817-4FADE962550F}"/>
              </a:ext>
            </a:extLst>
          </p:cNvPr>
          <p:cNvSpPr/>
          <p:nvPr/>
        </p:nvSpPr>
        <p:spPr>
          <a:xfrm>
            <a:off x="554736" y="4776167"/>
            <a:ext cx="2130552" cy="130332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a:solidFill>
                  <a:schemeClr val="bg1"/>
                </a:solidFill>
              </a:rPr>
              <a:t>Risk Tiers</a:t>
            </a:r>
            <a:endParaRPr lang="en-US">
              <a:solidFill>
                <a:schemeClr val="bg1"/>
              </a:solidFill>
            </a:endParaRPr>
          </a:p>
        </p:txBody>
      </p:sp>
      <p:sp>
        <p:nvSpPr>
          <p:cNvPr id="20" name="Rectangle 19">
            <a:extLst>
              <a:ext uri="{FF2B5EF4-FFF2-40B4-BE49-F238E27FC236}">
                <a16:creationId xmlns:a16="http://schemas.microsoft.com/office/drawing/2014/main" id="{957D99E3-4D69-F302-1188-0F6440477A6C}"/>
              </a:ext>
            </a:extLst>
          </p:cNvPr>
          <p:cNvSpPr/>
          <p:nvPr/>
        </p:nvSpPr>
        <p:spPr>
          <a:xfrm>
            <a:off x="2850776" y="1865193"/>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a:solidFill>
                  <a:schemeClr val="tx1"/>
                </a:solidFill>
              </a:rPr>
              <a:t>Going Concern (+25) | Auditor doubts entity can continue operating.</a:t>
            </a:r>
            <a:endParaRPr lang="en-US">
              <a:solidFill>
                <a:schemeClr val="tx1"/>
              </a:solidFill>
            </a:endParaRPr>
          </a:p>
          <a:p>
            <a:pPr marL="171450" indent="-171450">
              <a:spcBef>
                <a:spcPts val="300"/>
              </a:spcBef>
              <a:spcAft>
                <a:spcPts val="300"/>
              </a:spcAft>
              <a:buFont typeface="Arial" panose="020B0604020202020204" pitchFamily="34" charset="0"/>
              <a:buChar char="•"/>
            </a:pPr>
            <a:r>
              <a:rPr lang="en-US" sz="1200">
                <a:solidFill>
                  <a:schemeClr val="tx1"/>
                </a:solidFill>
              </a:rPr>
              <a:t>Material Weakness (+20) | Severe internal control failure.</a:t>
            </a:r>
          </a:p>
          <a:p>
            <a:pPr marL="171450" indent="-171450">
              <a:spcBef>
                <a:spcPts val="300"/>
              </a:spcBef>
              <a:spcAft>
                <a:spcPts val="300"/>
              </a:spcAft>
              <a:buFont typeface="Arial" panose="020B0604020202020204" pitchFamily="34" charset="0"/>
              <a:buChar char="•"/>
            </a:pPr>
            <a:r>
              <a:rPr lang="en-US" sz="1200">
                <a:solidFill>
                  <a:schemeClr val="tx1"/>
                </a:solidFill>
              </a:rPr>
              <a:t>Repeat Findings (+15) | Same problem year after year, the entity isn't improving.</a:t>
            </a:r>
          </a:p>
          <a:p>
            <a:pPr marL="171450" indent="-171450">
              <a:spcBef>
                <a:spcPts val="300"/>
              </a:spcBef>
              <a:spcAft>
                <a:spcPts val="300"/>
              </a:spcAft>
              <a:buFont typeface="Arial" panose="020B0604020202020204" pitchFamily="34" charset="0"/>
              <a:buChar char="•"/>
            </a:pPr>
            <a:r>
              <a:rPr lang="en-US" sz="1200">
                <a:solidFill>
                  <a:schemeClr val="tx1"/>
                </a:solidFill>
              </a:rPr>
              <a:t>Questioned Costs (+15) | Taxpayer dollars flagged as being used improperly.</a:t>
            </a:r>
          </a:p>
          <a:p>
            <a:pPr marL="171450" indent="-171450">
              <a:spcBef>
                <a:spcPts val="300"/>
              </a:spcBef>
              <a:spcAft>
                <a:spcPts val="300"/>
              </a:spcAft>
              <a:buFont typeface="Arial" panose="020B0604020202020204" pitchFamily="34" charset="0"/>
              <a:buChar char="•"/>
            </a:pPr>
            <a:r>
              <a:rPr lang="en-US" sz="1200">
                <a:solidFill>
                  <a:schemeClr val="tx1"/>
                </a:solidFill>
              </a:rPr>
              <a:t>11 total risk factors weighted by severity (see appendix)</a:t>
            </a:r>
          </a:p>
        </p:txBody>
      </p:sp>
      <p:sp>
        <p:nvSpPr>
          <p:cNvPr id="24" name="Rectangle 23">
            <a:extLst>
              <a:ext uri="{FF2B5EF4-FFF2-40B4-BE49-F238E27FC236}">
                <a16:creationId xmlns:a16="http://schemas.microsoft.com/office/drawing/2014/main" id="{88D285BE-F4B7-A869-E918-FEE240A09A6C}"/>
              </a:ext>
            </a:extLst>
          </p:cNvPr>
          <p:cNvSpPr/>
          <p:nvPr/>
        </p:nvSpPr>
        <p:spPr>
          <a:xfrm>
            <a:off x="2850776" y="3320680"/>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a:solidFill>
                  <a:schemeClr val="tx1"/>
                </a:solidFill>
              </a:rPr>
              <a:t>Low Risk Auditee (-15) | Clean audit history, proven track record.</a:t>
            </a:r>
          </a:p>
          <a:p>
            <a:pPr marL="171450" indent="-171450">
              <a:spcBef>
                <a:spcPts val="300"/>
              </a:spcBef>
              <a:spcAft>
                <a:spcPts val="300"/>
              </a:spcAft>
              <a:buFont typeface="Arial" panose="020B0604020202020204" pitchFamily="34" charset="0"/>
              <a:buChar char="•"/>
            </a:pPr>
            <a:r>
              <a:rPr lang="en-US" sz="1200">
                <a:solidFill>
                  <a:schemeClr val="tx1"/>
                </a:solidFill>
              </a:rPr>
              <a:t>Corrective Action Plan (-5) | Entity responded to findings with an action plan.</a:t>
            </a:r>
          </a:p>
        </p:txBody>
      </p:sp>
      <p:sp>
        <p:nvSpPr>
          <p:cNvPr id="25" name="Rectangle 24">
            <a:extLst>
              <a:ext uri="{FF2B5EF4-FFF2-40B4-BE49-F238E27FC236}">
                <a16:creationId xmlns:a16="http://schemas.microsoft.com/office/drawing/2014/main" id="{F94B16A3-F9A7-EA8B-7702-FCA5C6C35ADB}"/>
              </a:ext>
            </a:extLst>
          </p:cNvPr>
          <p:cNvSpPr/>
          <p:nvPr/>
        </p:nvSpPr>
        <p:spPr>
          <a:xfrm>
            <a:off x="2850776" y="4776167"/>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a:solidFill>
                  <a:schemeClr val="tx1"/>
                </a:solidFill>
                <a:ea typeface="+mn-lt"/>
                <a:cs typeface="+mn-lt"/>
              </a:rPr>
              <a:t>🔴 High Risk (0-59). Multiple audit failures</a:t>
            </a:r>
            <a:endParaRPr lang="en-US">
              <a:solidFill>
                <a:schemeClr val="tx1"/>
              </a:solidFill>
            </a:endParaRPr>
          </a:p>
          <a:p>
            <a:pPr>
              <a:spcBef>
                <a:spcPts val="300"/>
              </a:spcBef>
              <a:spcAft>
                <a:spcPts val="300"/>
              </a:spcAft>
            </a:pPr>
            <a:r>
              <a:rPr lang="en-US" sz="1200">
                <a:solidFill>
                  <a:schemeClr val="tx1"/>
                </a:solidFill>
                <a:ea typeface="+mn-lt"/>
                <a:cs typeface="+mn-lt"/>
              </a:rPr>
              <a:t>🟡 Moderate Risk (60-79). Some concerns identified </a:t>
            </a:r>
            <a:endParaRPr lang="en-US">
              <a:solidFill>
                <a:schemeClr val="tx1"/>
              </a:solidFill>
            </a:endParaRPr>
          </a:p>
          <a:p>
            <a:pPr>
              <a:spcBef>
                <a:spcPts val="300"/>
              </a:spcBef>
              <a:spcAft>
                <a:spcPts val="300"/>
              </a:spcAft>
            </a:pPr>
            <a:r>
              <a:rPr lang="en-US" sz="1200">
                <a:solidFill>
                  <a:srgbClr val="383A42"/>
                </a:solidFill>
                <a:latin typeface="Consolas"/>
              </a:rPr>
              <a:t>🟢 </a:t>
            </a:r>
            <a:r>
              <a:rPr lang="en-US" sz="1200">
                <a:solidFill>
                  <a:schemeClr val="tx1"/>
                </a:solidFill>
                <a:latin typeface="Aptos"/>
              </a:rPr>
              <a:t>Low</a:t>
            </a:r>
            <a:r>
              <a:rPr lang="en-US" sz="1200">
                <a:solidFill>
                  <a:schemeClr val="tx1"/>
                </a:solidFill>
                <a:ea typeface="+mn-lt"/>
                <a:cs typeface="+mn-lt"/>
              </a:rPr>
              <a:t> Risk (80-100). Minimal findings, trusted</a:t>
            </a:r>
          </a:p>
          <a:p>
            <a:pPr marL="171450" indent="-171450">
              <a:spcBef>
                <a:spcPts val="300"/>
              </a:spcBef>
              <a:spcAft>
                <a:spcPts val="300"/>
              </a:spcAft>
              <a:buFont typeface="Arial" panose="020B0604020202020204" pitchFamily="34" charset="0"/>
              <a:buChar char="•"/>
            </a:pPr>
            <a:endParaRPr lang="en-US" sz="1200">
              <a:solidFill>
                <a:schemeClr val="tx1"/>
              </a:solidFill>
            </a:endParaRPr>
          </a:p>
        </p:txBody>
      </p:sp>
      <p:cxnSp>
        <p:nvCxnSpPr>
          <p:cNvPr id="26" name="Straight Connector 25">
            <a:extLst>
              <a:ext uri="{FF2B5EF4-FFF2-40B4-BE49-F238E27FC236}">
                <a16:creationId xmlns:a16="http://schemas.microsoft.com/office/drawing/2014/main" id="{08A988DB-D531-3BD6-3534-1CDEF3040711}"/>
              </a:ext>
            </a:extLst>
          </p:cNvPr>
          <p:cNvCxnSpPr>
            <a:cxnSpLocks/>
          </p:cNvCxnSpPr>
          <p:nvPr/>
        </p:nvCxnSpPr>
        <p:spPr>
          <a:xfrm>
            <a:off x="554736" y="4700084"/>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BA8B3-840B-314C-4C23-D6C23948DA1B}"/>
              </a:ext>
            </a:extLst>
          </p:cNvPr>
          <p:cNvCxnSpPr>
            <a:cxnSpLocks/>
          </p:cNvCxnSpPr>
          <p:nvPr/>
        </p:nvCxnSpPr>
        <p:spPr>
          <a:xfrm>
            <a:off x="554736" y="3244597"/>
            <a:ext cx="1108252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Google Shape;507;p14">
            <a:extLst>
              <a:ext uri="{FF2B5EF4-FFF2-40B4-BE49-F238E27FC236}">
                <a16:creationId xmlns:a16="http://schemas.microsoft.com/office/drawing/2014/main" id="{31967DD4-5A6B-B1E0-CA40-A08F44BB373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r>
              <a:rPr lang="en-GB" sz="900">
                <a:ea typeface="+mn-lt"/>
                <a:cs typeface="+mn-lt"/>
                <a:sym typeface="Arial"/>
              </a:rPr>
              <a:t>Source: Federal Audit Clearinghouse (FY2016-2024) merged with USAspending.gov (FY2019-2024)</a:t>
            </a:r>
            <a:endParaRPr lang="en-US"/>
          </a:p>
        </p:txBody>
      </p:sp>
      <p:sp>
        <p:nvSpPr>
          <p:cNvPr id="7" name="Google Shape;538;p14">
            <a:extLst>
              <a:ext uri="{FF2B5EF4-FFF2-40B4-BE49-F238E27FC236}">
                <a16:creationId xmlns:a16="http://schemas.microsoft.com/office/drawing/2014/main" id="{98E4A34B-109E-A8F2-E22E-0A190A7E39B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r>
              <a:rPr lang="en-GB" sz="900">
                <a:latin typeface="Arial"/>
                <a:cs typeface="Arial"/>
                <a:sym typeface="Arial"/>
              </a:rPr>
              <a:t>Fiscal Patriots | AGA </a:t>
            </a:r>
            <a:r>
              <a:rPr lang="en-GB" sz="900" err="1">
                <a:latin typeface="Arial"/>
                <a:cs typeface="Arial"/>
                <a:sym typeface="Arial"/>
              </a:rPr>
              <a:t>Datathon</a:t>
            </a:r>
            <a:r>
              <a:rPr lang="en-GB" sz="900">
                <a:latin typeface="Arial"/>
                <a:cs typeface="Arial"/>
                <a:sym typeface="Arial"/>
              </a:rPr>
              <a:t> 2026</a:t>
            </a:r>
            <a:endParaRPr lang="en-US"/>
          </a:p>
        </p:txBody>
      </p:sp>
      <p:sp>
        <p:nvSpPr>
          <p:cNvPr id="8" name="TextBox 4">
            <a:extLst>
              <a:ext uri="{FF2B5EF4-FFF2-40B4-BE49-F238E27FC236}">
                <a16:creationId xmlns:a16="http://schemas.microsoft.com/office/drawing/2014/main" id="{567EFBF7-1CCD-DF6A-6C32-1B050A4D5E12}"/>
              </a:ext>
            </a:extLst>
          </p:cNvPr>
          <p:cNvSpPr txBox="1"/>
          <p:nvPr/>
        </p:nvSpPr>
        <p:spPr>
          <a:xfrm>
            <a:off x="651415" y="916744"/>
            <a:ext cx="8876538" cy="307777"/>
          </a:xfrm>
          <a:prstGeom prst="rect">
            <a:avLst/>
          </a:prstGeom>
          <a:noFill/>
          <a:ln w="6350">
            <a:noFill/>
            <a:miter lim="800000"/>
          </a:ln>
        </p:spPr>
        <p:txBody>
          <a:bodyPr wrap="square" lIns="91440" tIns="45720" rIns="91440" bIns="45720" anchor="t">
            <a:spAutoFit/>
          </a:bodyPr>
          <a:ls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Turning complex audit data into a simple 0-100 score. Making federal accountability accessible to everyone.</a:t>
            </a:r>
            <a:endParaRPr lang="en-US">
              <a:ea typeface="+mn-lt"/>
              <a:cs typeface="+mn-lt"/>
            </a:endParaRPr>
          </a:p>
        </p:txBody>
      </p:sp>
      <p:sp>
        <p:nvSpPr>
          <p:cNvPr id="4" name="Rectangle: Rounded Corners 3">
            <a:extLst>
              <a:ext uri="{FF2B5EF4-FFF2-40B4-BE49-F238E27FC236}">
                <a16:creationId xmlns:a16="http://schemas.microsoft.com/office/drawing/2014/main" id="{956DA610-1190-4180-74B8-AE3E7ECB4216}"/>
              </a:ext>
            </a:extLst>
          </p:cNvPr>
          <p:cNvSpPr/>
          <p:nvPr/>
        </p:nvSpPr>
        <p:spPr>
          <a:xfrm>
            <a:off x="8870169" y="4851005"/>
            <a:ext cx="2526547" cy="185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934;p251">
            <a:extLst>
              <a:ext uri="{FF2B5EF4-FFF2-40B4-BE49-F238E27FC236}">
                <a16:creationId xmlns:a16="http://schemas.microsoft.com/office/drawing/2014/main" id="{77FF677C-1D53-181E-212E-2127FE888C4B}"/>
              </a:ext>
            </a:extLst>
          </p:cNvPr>
          <p:cNvSpPr/>
          <p:nvPr/>
        </p:nvSpPr>
        <p:spPr>
          <a:xfrm>
            <a:off x="8870450" y="5126111"/>
            <a:ext cx="2528995" cy="1323408"/>
          </a:xfrm>
          <a:prstGeom prst="rect">
            <a:avLst/>
          </a:prstGeom>
          <a:noFill/>
          <a:ln>
            <a:noFill/>
          </a:ln>
        </p:spPr>
        <p:txBody>
          <a:bodyPr spcFirstLastPara="1" wrap="square" lIns="91433" tIns="45700" rIns="91433" bIns="45700" anchor="ctr" anchorCtr="0">
            <a:noAutofit/>
          </a:bodyPr>
          <a:lstStyle/>
          <a:p>
            <a:pPr algn="ctr"/>
            <a:r>
              <a:rPr lang="en-US" sz="2200">
                <a:solidFill>
                  <a:schemeClr val="bg1"/>
                </a:solidFill>
                <a:ea typeface="+mn-lt"/>
                <a:cs typeface="+mn-lt"/>
              </a:rPr>
              <a:t>Now let's apply this score to real federal funding data.</a:t>
            </a:r>
            <a:endParaRPr lang="en-US">
              <a:solidFill>
                <a:schemeClr val="bg1"/>
              </a:solidFill>
            </a:endParaRPr>
          </a:p>
        </p:txBody>
      </p:sp>
    </p:spTree>
    <p:extLst>
      <p:ext uri="{BB962C8B-B14F-4D97-AF65-F5344CB8AC3E}">
        <p14:creationId xmlns:p14="http://schemas.microsoft.com/office/powerpoint/2010/main" val="1069076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xml><?xml version="1.0" encoding="utf-8"?>
<p:tagLst xmlns:a="http://schemas.openxmlformats.org/drawingml/2006/main" xmlns:r="http://schemas.openxmlformats.org/officeDocument/2006/relationships" xmlns:p="http://schemas.openxmlformats.org/presentationml/2006/main">
  <p:tag name="SHAPENAME" val="Subtitle"/>
</p:tagLst>
</file>

<file path=ppt/tags/tag11.xml><?xml version="1.0" encoding="utf-8"?>
<p:tagLst xmlns:a="http://schemas.openxmlformats.org/drawingml/2006/main" xmlns:r="http://schemas.openxmlformats.org/officeDocument/2006/relationships" xmlns:p="http://schemas.openxmlformats.org/presentationml/2006/main">
  <p:tag name="SHAPENAME" val="Title"/>
</p:tagLst>
</file>

<file path=ppt/tags/tag12.xml><?xml version="1.0" encoding="utf-8"?>
<p:tagLst xmlns:a="http://schemas.openxmlformats.org/drawingml/2006/main" xmlns:r="http://schemas.openxmlformats.org/officeDocument/2006/relationships" xmlns:p="http://schemas.openxmlformats.org/presentationml/2006/main">
  <p:tag name="SHAPENAME" val="5. Source"/>
</p:tagLst>
</file>

<file path=ppt/tags/tag13.xml><?xml version="1.0" encoding="utf-8"?>
<p:tagLst xmlns:a="http://schemas.openxmlformats.org/drawingml/2006/main" xmlns:r="http://schemas.openxmlformats.org/officeDocument/2006/relationships" xmlns:p="http://schemas.openxmlformats.org/presentationml/2006/main">
  <p:tag name="SHAPENAME" val="ClientLogo"/>
</p:tagLst>
</file>

<file path=ppt/tags/tag14.xml><?xml version="1.0" encoding="utf-8"?>
<p:tagLst xmlns:a="http://schemas.openxmlformats.org/drawingml/2006/main" xmlns:r="http://schemas.openxmlformats.org/officeDocument/2006/relationships" xmlns:p="http://schemas.openxmlformats.org/presentationml/2006/main">
  <p:tag name="SHAPENAME" val="5. Sourc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8.xml><?xml version="1.0" encoding="utf-8"?>
<p:tagLst xmlns:a="http://schemas.openxmlformats.org/drawingml/2006/main" xmlns:r="http://schemas.openxmlformats.org/officeDocument/2006/relationships" xmlns:p="http://schemas.openxmlformats.org/presentationml/2006/main">
  <p:tag name="SHAPENAME" val="ClientLogo"/>
</p:tagLst>
</file>

<file path=ppt/tags/tag9.xml><?xml version="1.0" encoding="utf-8"?>
<p:tagLst xmlns:a="http://schemas.openxmlformats.org/drawingml/2006/main" xmlns:r="http://schemas.openxmlformats.org/officeDocument/2006/relationships" xmlns:p="http://schemas.openxmlformats.org/presentationml/2006/main">
  <p:tag name="SHAPENAME" val="Documenttyp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15</Notes>
  <HiddenSlides>1</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A Unified View of Federal Accountability</vt:lpstr>
      <vt:lpstr>Where Does Federal Funding Go?</vt:lpstr>
      <vt:lpstr>Federal Financial Assistance Over Time</vt:lpstr>
      <vt:lpstr>How Is Funding Concentrated?</vt:lpstr>
      <vt:lpstr>What the Audits Reveal</vt:lpstr>
      <vt:lpstr>The Taxpayer Protection Score</vt:lpstr>
      <vt:lpstr>The Science Behind the Score</vt:lpstr>
      <vt:lpstr>The Funding Paradox: High-Risk Entities Get 3x More</vt:lpstr>
      <vt:lpstr>The 72% Blind Spot</vt:lpstr>
      <vt:lpstr>A Gap in the System</vt:lpstr>
      <vt:lpstr>Banned by One Agency, Paid by Another</vt:lpstr>
      <vt:lpstr>ML Model - Pranavi</vt:lpstr>
      <vt:lpstr>Recommendations - Nikita </vt:lpstr>
      <vt:lpstr>Rollout Plan - Mariam</vt:lpstr>
      <vt:lpstr>Appendix - Andy</vt:lpstr>
      <vt:lpstr>Appendix - Andy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128</cp:revision>
  <dcterms:created xsi:type="dcterms:W3CDTF">2026-01-07T16:33:55Z</dcterms:created>
  <dcterms:modified xsi:type="dcterms:W3CDTF">2026-01-15T22:56:45Z</dcterms:modified>
</cp:coreProperties>
</file>